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24"/>
  </p:notesMasterIdLst>
  <p:sldIdLst>
    <p:sldId id="384" r:id="rId3"/>
    <p:sldId id="385" r:id="rId4"/>
    <p:sldId id="386" r:id="rId5"/>
    <p:sldId id="387" r:id="rId6"/>
    <p:sldId id="388" r:id="rId7"/>
    <p:sldId id="389" r:id="rId8"/>
    <p:sldId id="390" r:id="rId9"/>
    <p:sldId id="391" r:id="rId10"/>
    <p:sldId id="392" r:id="rId11"/>
    <p:sldId id="393" r:id="rId12"/>
    <p:sldId id="394" r:id="rId13"/>
    <p:sldId id="395" r:id="rId14"/>
    <p:sldId id="396" r:id="rId15"/>
    <p:sldId id="397" r:id="rId16"/>
    <p:sldId id="398" r:id="rId17"/>
    <p:sldId id="399" r:id="rId18"/>
    <p:sldId id="400" r:id="rId19"/>
    <p:sldId id="401" r:id="rId20"/>
    <p:sldId id="402" r:id="rId21"/>
    <p:sldId id="403" r:id="rId22"/>
    <p:sldId id="404" r:id="rId23"/>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40"/>
    <p:restoredTop sz="95872"/>
  </p:normalViewPr>
  <p:slideViewPr>
    <p:cSldViewPr snapToGrid="0" snapToObjects="1">
      <p:cViewPr varScale="1">
        <p:scale>
          <a:sx n="109" d="100"/>
          <a:sy n="109" d="100"/>
        </p:scale>
        <p:origin x="72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image1.jpe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621C0F-2229-C94E-AD1A-267299D75521}" type="datetimeFigureOut">
              <a:rPr lang="it-IT" smtClean="0"/>
              <a:t>31/05/21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7FCCB1-F706-B641-B115-BF877836FF7E}" type="slidenum">
              <a:rPr lang="it-IT" smtClean="0"/>
              <a:t>‹N›</a:t>
            </a:fld>
            <a:endParaRPr lang="it-IT"/>
          </a:p>
        </p:txBody>
      </p:sp>
    </p:spTree>
    <p:extLst>
      <p:ext uri="{BB962C8B-B14F-4D97-AF65-F5344CB8AC3E}">
        <p14:creationId xmlns:p14="http://schemas.microsoft.com/office/powerpoint/2010/main" val="23481290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63532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73148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59850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29126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91036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82267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8375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66595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95780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33985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4587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95276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52951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7164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1259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73670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7484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7099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21354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07236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87076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04031D9-C5AF-A249-971A-40A2B4121E83}"/>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574402A8-BD0B-E04B-84A6-3281122E49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8DDE868D-CCC0-8E42-8B7D-70BF8475B71A}"/>
              </a:ext>
            </a:extLst>
          </p:cNvPr>
          <p:cNvSpPr>
            <a:spLocks noGrp="1"/>
          </p:cNvSpPr>
          <p:nvPr>
            <p:ph type="dt" sz="half" idx="10"/>
          </p:nvPr>
        </p:nvSpPr>
        <p:spPr/>
        <p:txBody>
          <a:bodyPr/>
          <a:lstStyle/>
          <a:p>
            <a:fld id="{AF2BC505-BF21-A545-AF44-D697E189B265}" type="datetimeFigureOut">
              <a:rPr lang="it-IT" smtClean="0"/>
              <a:t>31/05/21</a:t>
            </a:fld>
            <a:endParaRPr lang="it-IT"/>
          </a:p>
        </p:txBody>
      </p:sp>
      <p:sp>
        <p:nvSpPr>
          <p:cNvPr id="5" name="Segnaposto piè di pagina 4">
            <a:extLst>
              <a:ext uri="{FF2B5EF4-FFF2-40B4-BE49-F238E27FC236}">
                <a16:creationId xmlns:a16="http://schemas.microsoft.com/office/drawing/2014/main" id="{CD8EA038-E245-6943-BD26-AE50A9B7626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645A425-8AF0-3041-A420-441B41968E3F}"/>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12206014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99BC2C6-C20E-2B4B-8637-729AAEF23D25}"/>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A955249-27F0-9544-B603-C2466D648DAF}"/>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3319CD48-812C-214D-9A12-62F69A57F739}"/>
              </a:ext>
            </a:extLst>
          </p:cNvPr>
          <p:cNvSpPr>
            <a:spLocks noGrp="1"/>
          </p:cNvSpPr>
          <p:nvPr>
            <p:ph type="dt" sz="half" idx="10"/>
          </p:nvPr>
        </p:nvSpPr>
        <p:spPr/>
        <p:txBody>
          <a:bodyPr/>
          <a:lstStyle/>
          <a:p>
            <a:fld id="{AF2BC505-BF21-A545-AF44-D697E189B265}" type="datetimeFigureOut">
              <a:rPr lang="it-IT" smtClean="0"/>
              <a:t>31/05/21</a:t>
            </a:fld>
            <a:endParaRPr lang="it-IT"/>
          </a:p>
        </p:txBody>
      </p:sp>
      <p:sp>
        <p:nvSpPr>
          <p:cNvPr id="5" name="Segnaposto piè di pagina 4">
            <a:extLst>
              <a:ext uri="{FF2B5EF4-FFF2-40B4-BE49-F238E27FC236}">
                <a16:creationId xmlns:a16="http://schemas.microsoft.com/office/drawing/2014/main" id="{8C45A9D3-CA06-2A48-9F44-A3DAA5C11FD4}"/>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09F0C2BE-C0C7-A540-8D16-1EE26E36B459}"/>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1256294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F9A107D0-F57F-A741-8E59-6A8B3DF50F9D}"/>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0A279581-6283-5F40-9431-012F48723EB1}"/>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01C6E6A-B22C-2148-9F4D-01DE2FEEECC5}"/>
              </a:ext>
            </a:extLst>
          </p:cNvPr>
          <p:cNvSpPr>
            <a:spLocks noGrp="1"/>
          </p:cNvSpPr>
          <p:nvPr>
            <p:ph type="dt" sz="half" idx="10"/>
          </p:nvPr>
        </p:nvSpPr>
        <p:spPr/>
        <p:txBody>
          <a:bodyPr/>
          <a:lstStyle/>
          <a:p>
            <a:fld id="{AF2BC505-BF21-A545-AF44-D697E189B265}" type="datetimeFigureOut">
              <a:rPr lang="it-IT" smtClean="0"/>
              <a:t>31/05/21</a:t>
            </a:fld>
            <a:endParaRPr lang="it-IT"/>
          </a:p>
        </p:txBody>
      </p:sp>
      <p:sp>
        <p:nvSpPr>
          <p:cNvPr id="5" name="Segnaposto piè di pagina 4">
            <a:extLst>
              <a:ext uri="{FF2B5EF4-FFF2-40B4-BE49-F238E27FC236}">
                <a16:creationId xmlns:a16="http://schemas.microsoft.com/office/drawing/2014/main" id="{A3792A31-B04B-6C42-AE0A-AA739C251795}"/>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397FE4E-5795-4C40-9DFD-AEF4C4990903}"/>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433749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5/31/21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383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5/31/21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39015874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5A61015F-7CC6-4D0A-9D87-873EA4C304CC}" type="datetimeFigureOut">
              <a:rPr lang="en-US" dirty="0"/>
              <a:t>5/31/21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42305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5/31/21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24945892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1024128" y="2967788"/>
            <a:ext cx="4754880" cy="33415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it-IT"/>
              <a:t>Fare clic per modificare gli stili del testo dello schema</a:t>
            </a:r>
          </a:p>
        </p:txBody>
      </p:sp>
      <p:sp>
        <p:nvSpPr>
          <p:cNvPr id="6" name="Content Placeholder 5"/>
          <p:cNvSpPr>
            <a:spLocks noGrp="1"/>
          </p:cNvSpPr>
          <p:nvPr>
            <p:ph sz="quarter" idx="4"/>
          </p:nvPr>
        </p:nvSpPr>
        <p:spPr>
          <a:xfrm>
            <a:off x="5990888" y="2967788"/>
            <a:ext cx="4754880" cy="33415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5/31/21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42558330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5/31/21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36632785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5/31/21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5339851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05C68B11-C5A8-448C-8CE9-B1A273C79CFC}" type="datetimeFigureOut">
              <a:rPr lang="en-US" dirty="0"/>
              <a:t>5/31/21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249896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F59D50A-A254-6B4F-A750-CF4A62735AF0}"/>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6F333206-4D0F-D34A-9DF6-ECEBF5C52EA4}"/>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9E25714-1879-364C-8EE9-9EAA5D9AACCC}"/>
              </a:ext>
            </a:extLst>
          </p:cNvPr>
          <p:cNvSpPr>
            <a:spLocks noGrp="1"/>
          </p:cNvSpPr>
          <p:nvPr>
            <p:ph type="dt" sz="half" idx="10"/>
          </p:nvPr>
        </p:nvSpPr>
        <p:spPr/>
        <p:txBody>
          <a:bodyPr/>
          <a:lstStyle/>
          <a:p>
            <a:fld id="{AF2BC505-BF21-A545-AF44-D697E189B265}" type="datetimeFigureOut">
              <a:rPr lang="it-IT" smtClean="0"/>
              <a:t>31/05/21</a:t>
            </a:fld>
            <a:endParaRPr lang="it-IT"/>
          </a:p>
        </p:txBody>
      </p:sp>
      <p:sp>
        <p:nvSpPr>
          <p:cNvPr id="5" name="Segnaposto piè di pagina 4">
            <a:extLst>
              <a:ext uri="{FF2B5EF4-FFF2-40B4-BE49-F238E27FC236}">
                <a16:creationId xmlns:a16="http://schemas.microsoft.com/office/drawing/2014/main" id="{9F324698-6129-294F-90FE-E141851F46C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424ACC92-F546-A246-9B3D-79B56FF57047}"/>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4788269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C7616CA0-919D-4A49-9C8A-62FDFB3A5183}" type="datetimeFigureOut">
              <a:rPr lang="en-US" dirty="0"/>
              <a:t>5/31/21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58812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5/31/21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4509651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5/31/21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55701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DE4A57-B137-9747-82B0-1D3A47B12540}"/>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44A390FC-5790-1048-9F5B-E2A78A6258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4B36CEB8-C9A6-F842-864C-5DE3814C3EE0}"/>
              </a:ext>
            </a:extLst>
          </p:cNvPr>
          <p:cNvSpPr>
            <a:spLocks noGrp="1"/>
          </p:cNvSpPr>
          <p:nvPr>
            <p:ph type="dt" sz="half" idx="10"/>
          </p:nvPr>
        </p:nvSpPr>
        <p:spPr/>
        <p:txBody>
          <a:bodyPr/>
          <a:lstStyle/>
          <a:p>
            <a:fld id="{AF2BC505-BF21-A545-AF44-D697E189B265}" type="datetimeFigureOut">
              <a:rPr lang="it-IT" smtClean="0"/>
              <a:t>31/05/21</a:t>
            </a:fld>
            <a:endParaRPr lang="it-IT"/>
          </a:p>
        </p:txBody>
      </p:sp>
      <p:sp>
        <p:nvSpPr>
          <p:cNvPr id="5" name="Segnaposto piè di pagina 4">
            <a:extLst>
              <a:ext uri="{FF2B5EF4-FFF2-40B4-BE49-F238E27FC236}">
                <a16:creationId xmlns:a16="http://schemas.microsoft.com/office/drawing/2014/main" id="{4674E94A-CC9B-FB4B-AFC1-BF69795426FA}"/>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5108E3F-413F-294D-9531-A7A245CFF5F9}"/>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970052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412CD39-B3A4-3043-B323-74B4C92D129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07879CC-65EA-394C-A4C7-7C8562CC220D}"/>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2393F077-A074-9047-B953-D0F49F6AD6B7}"/>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E70C2D56-F8EA-AB4A-825A-C0E876B05944}"/>
              </a:ext>
            </a:extLst>
          </p:cNvPr>
          <p:cNvSpPr>
            <a:spLocks noGrp="1"/>
          </p:cNvSpPr>
          <p:nvPr>
            <p:ph type="dt" sz="half" idx="10"/>
          </p:nvPr>
        </p:nvSpPr>
        <p:spPr/>
        <p:txBody>
          <a:bodyPr/>
          <a:lstStyle/>
          <a:p>
            <a:fld id="{AF2BC505-BF21-A545-AF44-D697E189B265}" type="datetimeFigureOut">
              <a:rPr lang="it-IT" smtClean="0"/>
              <a:t>31/05/21</a:t>
            </a:fld>
            <a:endParaRPr lang="it-IT"/>
          </a:p>
        </p:txBody>
      </p:sp>
      <p:sp>
        <p:nvSpPr>
          <p:cNvPr id="6" name="Segnaposto piè di pagina 5">
            <a:extLst>
              <a:ext uri="{FF2B5EF4-FFF2-40B4-BE49-F238E27FC236}">
                <a16:creationId xmlns:a16="http://schemas.microsoft.com/office/drawing/2014/main" id="{262762A9-409D-1645-9E74-1EF5BF1B109F}"/>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F371B582-25CA-0040-A136-0DD9B67F5E35}"/>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829128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017E9C9-D0FD-5944-997A-80B6E6F8D5AF}"/>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A3AAB7E-A744-174F-A033-C25984FF54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C0E68671-328F-E547-8EB0-D4B4B1195E88}"/>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AF1E3850-0C7B-0C4B-9BD7-55A3E20338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6F890C9E-7ED5-8B42-848A-080C394DBF0C}"/>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36731549-7F38-1346-9B28-E0439AA94350}"/>
              </a:ext>
            </a:extLst>
          </p:cNvPr>
          <p:cNvSpPr>
            <a:spLocks noGrp="1"/>
          </p:cNvSpPr>
          <p:nvPr>
            <p:ph type="dt" sz="half" idx="10"/>
          </p:nvPr>
        </p:nvSpPr>
        <p:spPr/>
        <p:txBody>
          <a:bodyPr/>
          <a:lstStyle/>
          <a:p>
            <a:fld id="{AF2BC505-BF21-A545-AF44-D697E189B265}" type="datetimeFigureOut">
              <a:rPr lang="it-IT" smtClean="0"/>
              <a:t>31/05/21</a:t>
            </a:fld>
            <a:endParaRPr lang="it-IT"/>
          </a:p>
        </p:txBody>
      </p:sp>
      <p:sp>
        <p:nvSpPr>
          <p:cNvPr id="8" name="Segnaposto piè di pagina 7">
            <a:extLst>
              <a:ext uri="{FF2B5EF4-FFF2-40B4-BE49-F238E27FC236}">
                <a16:creationId xmlns:a16="http://schemas.microsoft.com/office/drawing/2014/main" id="{7B0F7C30-1F69-3E42-B47E-A3DC3866523F}"/>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509573F3-F15F-964F-8F59-2C063A36C4B1}"/>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363923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52AEE6-EEBB-9D4D-B37B-93463AEA861D}"/>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EE0771BC-AE82-704A-A89F-184C6B3D9B3F}"/>
              </a:ext>
            </a:extLst>
          </p:cNvPr>
          <p:cNvSpPr>
            <a:spLocks noGrp="1"/>
          </p:cNvSpPr>
          <p:nvPr>
            <p:ph type="dt" sz="half" idx="10"/>
          </p:nvPr>
        </p:nvSpPr>
        <p:spPr/>
        <p:txBody>
          <a:bodyPr/>
          <a:lstStyle/>
          <a:p>
            <a:fld id="{AF2BC505-BF21-A545-AF44-D697E189B265}" type="datetimeFigureOut">
              <a:rPr lang="it-IT" smtClean="0"/>
              <a:t>31/05/21</a:t>
            </a:fld>
            <a:endParaRPr lang="it-IT"/>
          </a:p>
        </p:txBody>
      </p:sp>
      <p:sp>
        <p:nvSpPr>
          <p:cNvPr id="4" name="Segnaposto piè di pagina 3">
            <a:extLst>
              <a:ext uri="{FF2B5EF4-FFF2-40B4-BE49-F238E27FC236}">
                <a16:creationId xmlns:a16="http://schemas.microsoft.com/office/drawing/2014/main" id="{2A92FF4B-3AEC-B046-8AE1-6C22C208992A}"/>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0B1901FB-A8B9-4E49-A75E-426DC2355D46}"/>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957372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3097F9D1-B5EF-4A49-A4DA-5221E6982950}"/>
              </a:ext>
            </a:extLst>
          </p:cNvPr>
          <p:cNvSpPr>
            <a:spLocks noGrp="1"/>
          </p:cNvSpPr>
          <p:nvPr>
            <p:ph type="dt" sz="half" idx="10"/>
          </p:nvPr>
        </p:nvSpPr>
        <p:spPr/>
        <p:txBody>
          <a:bodyPr/>
          <a:lstStyle/>
          <a:p>
            <a:fld id="{AF2BC505-BF21-A545-AF44-D697E189B265}" type="datetimeFigureOut">
              <a:rPr lang="it-IT" smtClean="0"/>
              <a:t>31/05/21</a:t>
            </a:fld>
            <a:endParaRPr lang="it-IT"/>
          </a:p>
        </p:txBody>
      </p:sp>
      <p:sp>
        <p:nvSpPr>
          <p:cNvPr id="3" name="Segnaposto piè di pagina 2">
            <a:extLst>
              <a:ext uri="{FF2B5EF4-FFF2-40B4-BE49-F238E27FC236}">
                <a16:creationId xmlns:a16="http://schemas.microsoft.com/office/drawing/2014/main" id="{82B69C20-0D1E-834E-8ADF-80294D1342D9}"/>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CA51CCD2-C0AC-3E49-AECB-1021B9723EDF}"/>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2768425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A05EBEE-178D-BD40-BFB2-17160F6FAB9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ECA2E29-8F8D-A84D-B0BF-FC24E08EA7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1D0C788E-2157-7245-B5EC-6AB6CADB7D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9237EDB-FB1D-2E45-9DA6-72E6502D469D}"/>
              </a:ext>
            </a:extLst>
          </p:cNvPr>
          <p:cNvSpPr>
            <a:spLocks noGrp="1"/>
          </p:cNvSpPr>
          <p:nvPr>
            <p:ph type="dt" sz="half" idx="10"/>
          </p:nvPr>
        </p:nvSpPr>
        <p:spPr/>
        <p:txBody>
          <a:bodyPr/>
          <a:lstStyle/>
          <a:p>
            <a:fld id="{AF2BC505-BF21-A545-AF44-D697E189B265}" type="datetimeFigureOut">
              <a:rPr lang="it-IT" smtClean="0"/>
              <a:t>31/05/21</a:t>
            </a:fld>
            <a:endParaRPr lang="it-IT"/>
          </a:p>
        </p:txBody>
      </p:sp>
      <p:sp>
        <p:nvSpPr>
          <p:cNvPr id="6" name="Segnaposto piè di pagina 5">
            <a:extLst>
              <a:ext uri="{FF2B5EF4-FFF2-40B4-BE49-F238E27FC236}">
                <a16:creationId xmlns:a16="http://schemas.microsoft.com/office/drawing/2014/main" id="{46196936-0593-D942-9FD4-9D295B599C73}"/>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73ABEE99-709E-CD42-9AAE-08DC31072B3C}"/>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2310052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F4A7326-A8B6-DF44-8ACA-CB07EB7AE5E6}"/>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9047534E-38E0-9243-BAE1-FF65E64C6B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F0D4FCCB-3DE6-1440-9A28-F79ACF67FA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19898FD1-E60C-5F4D-92BD-560981D380AB}"/>
              </a:ext>
            </a:extLst>
          </p:cNvPr>
          <p:cNvSpPr>
            <a:spLocks noGrp="1"/>
          </p:cNvSpPr>
          <p:nvPr>
            <p:ph type="dt" sz="half" idx="10"/>
          </p:nvPr>
        </p:nvSpPr>
        <p:spPr/>
        <p:txBody>
          <a:bodyPr/>
          <a:lstStyle/>
          <a:p>
            <a:fld id="{AF2BC505-BF21-A545-AF44-D697E189B265}" type="datetimeFigureOut">
              <a:rPr lang="it-IT" smtClean="0"/>
              <a:t>31/05/21</a:t>
            </a:fld>
            <a:endParaRPr lang="it-IT"/>
          </a:p>
        </p:txBody>
      </p:sp>
      <p:sp>
        <p:nvSpPr>
          <p:cNvPr id="6" name="Segnaposto piè di pagina 5">
            <a:extLst>
              <a:ext uri="{FF2B5EF4-FFF2-40B4-BE49-F238E27FC236}">
                <a16:creationId xmlns:a16="http://schemas.microsoft.com/office/drawing/2014/main" id="{5E49EDB6-E26C-904B-A0FD-A2FB5E615BD7}"/>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BBDF51C6-3ED0-0042-B5AA-FB9F44004257}"/>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875258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8CAE6576-5B43-764D-A83A-1277AF19A3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4D80CAC1-C38C-804B-93AA-D195EB06DD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FB6C2913-34C9-014D-8119-2AEAC3E03A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2BC505-BF21-A545-AF44-D697E189B265}" type="datetimeFigureOut">
              <a:rPr lang="it-IT" smtClean="0"/>
              <a:t>31/05/21</a:t>
            </a:fld>
            <a:endParaRPr lang="it-IT"/>
          </a:p>
        </p:txBody>
      </p:sp>
      <p:sp>
        <p:nvSpPr>
          <p:cNvPr id="5" name="Segnaposto piè di pagina 4">
            <a:extLst>
              <a:ext uri="{FF2B5EF4-FFF2-40B4-BE49-F238E27FC236}">
                <a16:creationId xmlns:a16="http://schemas.microsoft.com/office/drawing/2014/main" id="{FF159675-A822-564B-9A53-E435E31FDF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D4021D4E-3FF1-D447-A455-0BDAE73430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CE72AE-DE38-F543-871B-68E1C23A2238}" type="slidenum">
              <a:rPr lang="it-IT" smtClean="0"/>
              <a:t>‹N›</a:t>
            </a:fld>
            <a:endParaRPr lang="it-IT"/>
          </a:p>
        </p:txBody>
      </p:sp>
    </p:spTree>
    <p:extLst>
      <p:ext uri="{BB962C8B-B14F-4D97-AF65-F5344CB8AC3E}">
        <p14:creationId xmlns:p14="http://schemas.microsoft.com/office/powerpoint/2010/main" val="1738545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5/31/21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27176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9" name="Picture 18">
            <a:extLst>
              <a:ext uri="{FF2B5EF4-FFF2-40B4-BE49-F238E27FC236}">
                <a16:creationId xmlns:a16="http://schemas.microsoft.com/office/drawing/2014/main" id="{8920A9C1-49B5-4C58-89F7-E844D41EA554}"/>
              </a:ext>
            </a:extLst>
          </p:cNvPr>
          <p:cNvPicPr>
            <a:picLocks noChangeAspect="1"/>
          </p:cNvPicPr>
          <p:nvPr/>
        </p:nvPicPr>
        <p:blipFill>
          <a:blip r:embed="rId3">
            <a:alphaModFix amt="90000"/>
          </a:blip>
          <a:srcRect t="430" b="430"/>
          <a:stretch/>
        </p:blipFill>
        <p:spPr>
          <a:xfrm>
            <a:off x="20" y="975"/>
            <a:ext cx="12191980" cy="6858000"/>
          </a:xfrm>
          <a:prstGeom prst="rect">
            <a:avLst/>
          </a:prstGeom>
        </p:spPr>
      </p:pic>
      <p:sp>
        <p:nvSpPr>
          <p:cNvPr id="25" name="Rectangle 24">
            <a:extLst>
              <a:ext uri="{FF2B5EF4-FFF2-40B4-BE49-F238E27FC236}">
                <a16:creationId xmlns:a16="http://schemas.microsoft.com/office/drawing/2014/main" id="{EAA48FC5-3C83-4F1B-BC33-DF0B588F8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6" y="3064931"/>
            <a:ext cx="8295215"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p:cNvSpPr>
            <a:spLocks noGrp="1"/>
          </p:cNvSpPr>
          <p:nvPr>
            <p:ph type="ctrTitle"/>
          </p:nvPr>
        </p:nvSpPr>
        <p:spPr>
          <a:xfrm>
            <a:off x="4309349" y="3064931"/>
            <a:ext cx="7501651" cy="1455007"/>
          </a:xfrm>
        </p:spPr>
        <p:txBody>
          <a:bodyPr anchor="b">
            <a:normAutofit/>
          </a:bodyPr>
          <a:lstStyle/>
          <a:p>
            <a:pPr algn="l"/>
            <a:r>
              <a:rPr lang="en-US" dirty="0">
                <a:solidFill>
                  <a:srgbClr val="FFFFFF"/>
                </a:solidFill>
              </a:rPr>
              <a:t>Data analysis with </a:t>
            </a:r>
            <a:r>
              <a:rPr lang="en-US" dirty="0">
                <a:solidFill>
                  <a:srgbClr val="92D050"/>
                </a:solidFill>
              </a:rPr>
              <a:t>R</a:t>
            </a:r>
            <a:br>
              <a:rPr lang="en-US" dirty="0">
                <a:solidFill>
                  <a:srgbClr val="92D050"/>
                </a:solidFill>
              </a:rPr>
            </a:br>
            <a:r>
              <a:rPr lang="it-IT" sz="2200" dirty="0">
                <a:solidFill>
                  <a:srgbClr val="92D050"/>
                </a:solidFill>
              </a:rPr>
              <a:t>Bruno</a:t>
            </a:r>
            <a:r>
              <a:rPr lang="it-IT" sz="2200" dirty="0">
                <a:solidFill>
                  <a:srgbClr val="FFFFFF"/>
                </a:solidFill>
              </a:rPr>
              <a:t> </a:t>
            </a:r>
            <a:r>
              <a:rPr lang="it-IT" sz="2200" dirty="0">
                <a:solidFill>
                  <a:srgbClr val="92D050"/>
                </a:solidFill>
              </a:rPr>
              <a:t>Bellisario</a:t>
            </a:r>
            <a:r>
              <a:rPr lang="it-IT" sz="2200" dirty="0">
                <a:solidFill>
                  <a:srgbClr val="FFFFFF"/>
                </a:solidFill>
              </a:rPr>
              <a:t>, Phd</a:t>
            </a:r>
            <a:endParaRPr lang="en-US" dirty="0">
              <a:solidFill>
                <a:srgbClr val="92D050"/>
              </a:solidFill>
            </a:endParaRPr>
          </a:p>
        </p:txBody>
      </p:sp>
      <p:cxnSp>
        <p:nvCxnSpPr>
          <p:cNvPr id="27" name="Straight Connector 26">
            <a:extLst>
              <a:ext uri="{FF2B5EF4-FFF2-40B4-BE49-F238E27FC236}">
                <a16:creationId xmlns:a16="http://schemas.microsoft.com/office/drawing/2014/main" id="{62F01714-1A39-4194-BD47-8A9960C59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09349" y="4666480"/>
            <a:ext cx="6832499" cy="0"/>
          </a:xfrm>
          <a:prstGeom prst="line">
            <a:avLst/>
          </a:prstGeom>
          <a:ln w="22225">
            <a:solidFill>
              <a:srgbClr val="FA9A83"/>
            </a:solidFill>
          </a:ln>
        </p:spPr>
        <p:style>
          <a:lnRef idx="3">
            <a:schemeClr val="accent1"/>
          </a:lnRef>
          <a:fillRef idx="0">
            <a:schemeClr val="accent1"/>
          </a:fillRef>
          <a:effectRef idx="2">
            <a:schemeClr val="accent1"/>
          </a:effectRef>
          <a:fontRef idx="minor">
            <a:schemeClr val="tx1"/>
          </a:fontRef>
        </p:style>
      </p:cxnSp>
      <p:sp>
        <p:nvSpPr>
          <p:cNvPr id="16" name="Title 1">
            <a:extLst>
              <a:ext uri="{FF2B5EF4-FFF2-40B4-BE49-F238E27FC236}">
                <a16:creationId xmlns:a16="http://schemas.microsoft.com/office/drawing/2014/main" id="{9BC50C28-3CC7-E240-9A95-39C7CB3109B7}"/>
              </a:ext>
            </a:extLst>
          </p:cNvPr>
          <p:cNvSpPr txBox="1">
            <a:spLocks/>
          </p:cNvSpPr>
          <p:nvPr/>
        </p:nvSpPr>
        <p:spPr>
          <a:xfrm>
            <a:off x="4293567" y="4765827"/>
            <a:ext cx="7501651" cy="541782"/>
          </a:xfrm>
          <a:prstGeom prst="rect">
            <a:avLst/>
          </a:prstGeom>
        </p:spPr>
        <p:txBody>
          <a:bodyPr vert="horz" lIns="91440" tIns="45720" rIns="91440" bIns="45720" rtlCol="0" anchor="b">
            <a:normAutofit/>
          </a:bodyPr>
          <a:lstStyle>
            <a:lvl1pPr algn="r" defTabSz="914400" rtl="0" eaLnBrk="1" latinLnBrk="0" hangingPunct="1">
              <a:lnSpc>
                <a:spcPct val="80000"/>
              </a:lnSpc>
              <a:spcBef>
                <a:spcPct val="0"/>
              </a:spcBef>
              <a:buNone/>
              <a:defRPr sz="5000" kern="1200" cap="all" spc="200" baseline="0">
                <a:solidFill>
                  <a:schemeClr val="tx1">
                    <a:lumMod val="95000"/>
                    <a:lumOff val="5000"/>
                  </a:schemeClr>
                </a:soli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GB" sz="2200" b="0" i="0" u="none" strike="noStrike" kern="1200" cap="all" spc="200" normalizeH="0" baseline="0" noProof="0">
                <a:ln>
                  <a:noFill/>
                </a:ln>
                <a:solidFill>
                  <a:srgbClr val="00B0F0"/>
                </a:solidFill>
                <a:effectLst/>
                <a:uLnTx/>
                <a:uFillTx/>
                <a:latin typeface="Tw Cen MT Condensed" panose="020B0606020104020203"/>
                <a:ea typeface="+mj-ea"/>
                <a:cs typeface="+mj-cs"/>
              </a:rPr>
              <a:t>session </a:t>
            </a:r>
            <a:r>
              <a:rPr kumimoji="0" lang="en-GB" sz="2200" b="0" i="0" u="none" strike="noStrike" kern="1200" cap="all" spc="200" normalizeH="0" baseline="0" noProof="0" dirty="0">
                <a:ln>
                  <a:noFill/>
                </a:ln>
                <a:solidFill>
                  <a:srgbClr val="00B0F0"/>
                </a:solidFill>
                <a:effectLst/>
                <a:uLnTx/>
                <a:uFillTx/>
                <a:latin typeface="Tw Cen MT Condensed" panose="020B0606020104020203"/>
                <a:ea typeface="+mj-ea"/>
                <a:cs typeface="+mj-cs"/>
              </a:rPr>
              <a:t>6 </a:t>
            </a:r>
            <a:r>
              <a:rPr kumimoji="0" lang="en-GB" sz="2200" b="0" i="0" u="none" strike="noStrike" kern="1200" cap="all" spc="200" normalizeH="0" baseline="0" noProof="0" dirty="0">
                <a:ln>
                  <a:noFill/>
                </a:ln>
                <a:solidFill>
                  <a:srgbClr val="92D050"/>
                </a:solidFill>
                <a:effectLst/>
                <a:uLnTx/>
                <a:uFillTx/>
                <a:latin typeface="Tw Cen MT Condensed" panose="020B0606020104020203"/>
                <a:ea typeface="+mj-ea"/>
                <a:cs typeface="+mj-cs"/>
              </a:rPr>
              <a:t>multivariate analysis#1</a:t>
            </a:r>
            <a:endParaRPr kumimoji="0" lang="en-GB" sz="5000" b="0" i="0" u="none" strike="noStrike" kern="1200" cap="all" spc="200" normalizeH="0" baseline="0" noProof="0" dirty="0">
              <a:ln>
                <a:noFill/>
              </a:ln>
              <a:solidFill>
                <a:srgbClr val="92D050"/>
              </a:solidFill>
              <a:effectLst/>
              <a:uLnTx/>
              <a:uFillTx/>
              <a:latin typeface="Tw Cen MT Condensed" panose="020B0606020104020203"/>
              <a:ea typeface="+mj-ea"/>
              <a:cs typeface="+mj-cs"/>
            </a:endParaRPr>
          </a:p>
        </p:txBody>
      </p:sp>
    </p:spTree>
    <p:extLst>
      <p:ext uri="{BB962C8B-B14F-4D97-AF65-F5344CB8AC3E}">
        <p14:creationId xmlns:p14="http://schemas.microsoft.com/office/powerpoint/2010/main" val="1561947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9"/>
                                        </p:tgtEl>
                                        <p:attrNameLst>
                                          <p:attrName>style.visibility</p:attrName>
                                        </p:attrNameLst>
                                      </p:cBhvr>
                                      <p:to>
                                        <p:strVal val="visible"/>
                                      </p:to>
                                    </p:set>
                                    <p:animEffect transition="in" filter="fade">
                                      <p:cBhvr>
                                        <p:cTn id="10" dur="700"/>
                                        <p:tgtEl>
                                          <p:spTgt spid="19"/>
                                        </p:tgtEl>
                                      </p:cBhvr>
                                    </p:animEffect>
                                  </p:childTnLst>
                                </p:cTn>
                              </p:par>
                              <p:par>
                                <p:cTn id="11" presetID="10" presetClass="entr" presetSubtype="0" fill="hold" grpId="0" nodeType="withEffect">
                                  <p:stCondLst>
                                    <p:cond delay="1000"/>
                                  </p:stCondLst>
                                  <p:iterate>
                                    <p:tmPct val="10000"/>
                                  </p:iterate>
                                  <p:childTnLst>
                                    <p:set>
                                      <p:cBhvr>
                                        <p:cTn id="12" dur="1" fill="hold">
                                          <p:stCondLst>
                                            <p:cond delay="0"/>
                                          </p:stCondLst>
                                        </p:cTn>
                                        <p:tgtEl>
                                          <p:spTgt spid="16"/>
                                        </p:tgtEl>
                                        <p:attrNameLst>
                                          <p:attrName>style.visibility</p:attrName>
                                        </p:attrNameLst>
                                      </p:cBhvr>
                                      <p:to>
                                        <p:strVal val="visible"/>
                                      </p:to>
                                    </p:set>
                                    <p:animEffect transition="in" filter="fade">
                                      <p:cBhvr>
                                        <p:cTn id="13" dur="7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solidFill>
                  <a:srgbClr val="92D050"/>
                </a:solidFill>
              </a:rPr>
              <a:t>Q mode dissimilarity and distance measures</a:t>
            </a:r>
          </a:p>
          <a:p>
            <a:pPr marL="0" indent="0">
              <a:buNone/>
            </a:pPr>
            <a:r>
              <a:rPr lang="en-GB" dirty="0">
                <a:solidFill>
                  <a:srgbClr val="92D050"/>
                </a:solidFill>
              </a:rPr>
              <a:t>Metric coefficients</a:t>
            </a:r>
          </a:p>
          <a:p>
            <a:pPr>
              <a:lnSpc>
                <a:spcPct val="100000"/>
              </a:lnSpc>
              <a:buFont typeface="Font di sistema regolare"/>
              <a:buChar char="→"/>
            </a:pPr>
            <a:r>
              <a:rPr lang="en-GB" dirty="0"/>
              <a:t>The distance between identical objects is 0</a:t>
            </a:r>
          </a:p>
          <a:p>
            <a:pPr>
              <a:lnSpc>
                <a:spcPct val="100000"/>
              </a:lnSpc>
              <a:buFont typeface="Font di sistema regolare"/>
              <a:buChar char="→"/>
            </a:pPr>
            <a:r>
              <a:rPr lang="en-GB" dirty="0"/>
              <a:t>If objects are not identical, a metric coefficient will have a positive value</a:t>
            </a:r>
          </a:p>
          <a:p>
            <a:pPr>
              <a:lnSpc>
                <a:spcPct val="100000"/>
              </a:lnSpc>
              <a:buFont typeface="Font di sistema regolare"/>
              <a:buChar char="→"/>
            </a:pPr>
            <a:r>
              <a:rPr lang="en-GB" dirty="0"/>
              <a:t>Symmetry</a:t>
            </a:r>
          </a:p>
          <a:p>
            <a:pPr>
              <a:lnSpc>
                <a:spcPct val="100000"/>
              </a:lnSpc>
              <a:buFont typeface="Font di sistema regolare"/>
              <a:buChar char="→"/>
            </a:pPr>
            <a:r>
              <a:rPr lang="en-GB" dirty="0"/>
              <a:t>Conformance to the triangle inequality.</a:t>
            </a:r>
          </a:p>
        </p:txBody>
      </p:sp>
    </p:spTree>
    <p:extLst>
      <p:ext uri="{BB962C8B-B14F-4D97-AF65-F5344CB8AC3E}">
        <p14:creationId xmlns:p14="http://schemas.microsoft.com/office/powerpoint/2010/main" val="171545406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lnSpcReduction="10000"/>
          </a:bodyPr>
          <a:lstStyle/>
          <a:p>
            <a:pPr marL="0" indent="0">
              <a:buNone/>
            </a:pPr>
            <a:r>
              <a:rPr lang="en-GB" dirty="0">
                <a:solidFill>
                  <a:srgbClr val="92D050"/>
                </a:solidFill>
              </a:rPr>
              <a:t>Q mode dissimilarity and distance measures</a:t>
            </a:r>
          </a:p>
          <a:p>
            <a:pPr marL="0" indent="0">
              <a:buNone/>
            </a:pPr>
            <a:r>
              <a:rPr lang="en-GB" dirty="0">
                <a:solidFill>
                  <a:srgbClr val="92D050"/>
                </a:solidFill>
              </a:rPr>
              <a:t>Metric coefficients</a:t>
            </a:r>
          </a:p>
          <a:p>
            <a:pPr>
              <a:lnSpc>
                <a:spcPct val="100000"/>
              </a:lnSpc>
              <a:buFont typeface="Font di sistema regolare"/>
              <a:buChar char="→"/>
            </a:pPr>
            <a:r>
              <a:rPr lang="en-GB" dirty="0"/>
              <a:t>Euclidean distance - A simple, symmetrical metric using the Pythagorean formula. Sensitive to double zeros (missing information in pairwise objects). Unsuitable for most of ecological applications without ecologically-motivated data transformations.</a:t>
            </a:r>
          </a:p>
          <a:p>
            <a:pPr>
              <a:lnSpc>
                <a:spcPct val="100000"/>
              </a:lnSpc>
              <a:buFont typeface="Font di sistema regolare"/>
              <a:buChar char="→"/>
            </a:pPr>
            <a:r>
              <a:rPr lang="en-GB" dirty="0"/>
              <a:t>Hellinger distance - This distance measure performs well in linear ordination. Variables with few non-zero counts are given lower weights (robust enough to double zeros).</a:t>
            </a:r>
          </a:p>
          <a:p>
            <a:pPr>
              <a:lnSpc>
                <a:spcPct val="100000"/>
              </a:lnSpc>
              <a:buFont typeface="Font di sistema regolare"/>
              <a:buChar char="→"/>
            </a:pPr>
            <a:r>
              <a:rPr lang="en-GB" dirty="0"/>
              <a:t>Jaccard distance - The one complement of the Jaccard similarity, which measures the similarity between finite sample sets, and is defined as the size of the intersection divided by the size of the union of the sample sets. Given a "sites x species" matrix, the Jaccard coefficient can be used to express species/OTU turnover.</a:t>
            </a:r>
          </a:p>
        </p:txBody>
      </p:sp>
    </p:spTree>
    <p:extLst>
      <p:ext uri="{BB962C8B-B14F-4D97-AF65-F5344CB8AC3E}">
        <p14:creationId xmlns:p14="http://schemas.microsoft.com/office/powerpoint/2010/main" val="295856309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solidFill>
                  <a:srgbClr val="92D050"/>
                </a:solidFill>
              </a:rPr>
              <a:t>Q mode dissimilarity and distance measures</a:t>
            </a:r>
          </a:p>
          <a:p>
            <a:pPr marL="0" indent="0">
              <a:buNone/>
            </a:pPr>
            <a:r>
              <a:rPr lang="en-GB" dirty="0">
                <a:solidFill>
                  <a:srgbClr val="92D050"/>
                </a:solidFill>
              </a:rPr>
              <a:t>(Semi)Metric coefficients</a:t>
            </a:r>
          </a:p>
          <a:p>
            <a:pPr>
              <a:lnSpc>
                <a:spcPct val="100000"/>
              </a:lnSpc>
              <a:buFont typeface="Font di sistema regolare"/>
              <a:buChar char="→"/>
            </a:pPr>
            <a:r>
              <a:rPr lang="en-GB" dirty="0"/>
              <a:t>Semimetric measures do not always satisfy the triangle inequality and hence cannot be fully relied upon to represent dissimilarities in a Euclidean space without appropriate transformation. </a:t>
            </a:r>
          </a:p>
          <a:p>
            <a:pPr>
              <a:lnSpc>
                <a:spcPct val="100000"/>
              </a:lnSpc>
              <a:buFont typeface="Font di sistema regolare"/>
              <a:buChar char="→"/>
            </a:pPr>
            <a:r>
              <a:rPr lang="en-GB" dirty="0"/>
              <a:t>They often do behave metrically and can be used in principal coordinates analysis (following an adjustment for negative eigenvalues if necessary) and non-metric dimensional scaling. </a:t>
            </a:r>
          </a:p>
        </p:txBody>
      </p:sp>
    </p:spTree>
    <p:extLst>
      <p:ext uri="{BB962C8B-B14F-4D97-AF65-F5344CB8AC3E}">
        <p14:creationId xmlns:p14="http://schemas.microsoft.com/office/powerpoint/2010/main" val="194714181"/>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solidFill>
                  <a:srgbClr val="92D050"/>
                </a:solidFill>
              </a:rPr>
              <a:t>Q mode dissimilarity and distance measures</a:t>
            </a:r>
          </a:p>
          <a:p>
            <a:pPr marL="0" indent="0">
              <a:buNone/>
            </a:pPr>
            <a:r>
              <a:rPr lang="en-GB" dirty="0">
                <a:solidFill>
                  <a:srgbClr val="92D050"/>
                </a:solidFill>
              </a:rPr>
              <a:t>(Semi)Metric coefficients</a:t>
            </a:r>
          </a:p>
          <a:p>
            <a:pPr>
              <a:lnSpc>
                <a:spcPct val="100000"/>
              </a:lnSpc>
              <a:buFont typeface="Font di sistema regolare"/>
              <a:buChar char="→"/>
            </a:pPr>
            <a:r>
              <a:rPr lang="en-GB" dirty="0"/>
              <a:t>Bray-Curtis dissimilarity - This is an asymmetrical measure often used for raw count data and a very popular measure of dissimilarity in ecology. This measure treats differences between high and low variable values equally.</a:t>
            </a:r>
          </a:p>
          <a:p>
            <a:pPr>
              <a:lnSpc>
                <a:spcPct val="100000"/>
              </a:lnSpc>
              <a:buFont typeface="Font di sistema regolare"/>
              <a:buChar char="→"/>
            </a:pPr>
            <a:r>
              <a:rPr lang="en-GB" dirty="0"/>
              <a:t>Sørensen dissimilarity - The one complement of the Sørensen similarity coefficient, which is similar to the Jaccard coefficient, although gives double weight to non-zero agreements.</a:t>
            </a:r>
          </a:p>
        </p:txBody>
      </p:sp>
    </p:spTree>
    <p:extLst>
      <p:ext uri="{BB962C8B-B14F-4D97-AF65-F5344CB8AC3E}">
        <p14:creationId xmlns:p14="http://schemas.microsoft.com/office/powerpoint/2010/main" val="2670035583"/>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t>Hierarchical cluster analysis is an algorithmic approach to find discrete groups with varying degrees of (dis)similarity in a data set represented by a </a:t>
            </a:r>
            <a:r>
              <a:rPr lang="en-GB" dirty="0">
                <a:solidFill>
                  <a:srgbClr val="92D050"/>
                </a:solidFill>
              </a:rPr>
              <a:t>(dis)similarity matrix</a:t>
            </a:r>
            <a:r>
              <a:rPr lang="en-GB" dirty="0"/>
              <a:t>.</a:t>
            </a:r>
          </a:p>
          <a:p>
            <a:pPr marL="0" indent="0">
              <a:buNone/>
            </a:pPr>
            <a:r>
              <a:rPr lang="en-GB" dirty="0"/>
              <a:t>These groups are hierarchically organised as the algorithms proceed and may be presented as a </a:t>
            </a:r>
            <a:r>
              <a:rPr lang="en-GB" dirty="0">
                <a:solidFill>
                  <a:srgbClr val="92D050"/>
                </a:solidFill>
              </a:rPr>
              <a:t>dendrogram</a:t>
            </a:r>
            <a:r>
              <a:rPr lang="en-GB" dirty="0"/>
              <a:t>.</a:t>
            </a:r>
          </a:p>
          <a:p>
            <a:pPr marL="0" indent="0">
              <a:buNone/>
            </a:pPr>
            <a:r>
              <a:rPr lang="en-GB" dirty="0"/>
              <a:t>Many of these algorithms are </a:t>
            </a:r>
            <a:r>
              <a:rPr lang="en-GB" dirty="0">
                <a:solidFill>
                  <a:srgbClr val="92D050"/>
                </a:solidFill>
              </a:rPr>
              <a:t>greedy</a:t>
            </a:r>
            <a:r>
              <a:rPr lang="en-GB" dirty="0"/>
              <a:t> (i.e. the optimal local solution is always taken in the hope of finding an optimal global solution) and </a:t>
            </a:r>
            <a:r>
              <a:rPr lang="en-GB" dirty="0">
                <a:solidFill>
                  <a:srgbClr val="92D050"/>
                </a:solidFill>
              </a:rPr>
              <a:t>heuristic</a:t>
            </a:r>
            <a:r>
              <a:rPr lang="en-GB" dirty="0"/>
              <a:t>, requiring the results of cluster analysis to be evaluated for stability by, for example, bootstrapping procedures.</a:t>
            </a:r>
          </a:p>
        </p:txBody>
      </p:sp>
    </p:spTree>
    <p:extLst>
      <p:ext uri="{BB962C8B-B14F-4D97-AF65-F5344CB8AC3E}">
        <p14:creationId xmlns:p14="http://schemas.microsoft.com/office/powerpoint/2010/main" val="1698011869"/>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a:buFont typeface="Font di sistema regolare"/>
              <a:buChar char="→"/>
            </a:pPr>
            <a:r>
              <a:rPr lang="en-GB" dirty="0"/>
              <a:t>Hierarchical clustering may be useful in discretising largely continuous phenomena to aid structure detection and hypothesis generation.</a:t>
            </a:r>
          </a:p>
          <a:p>
            <a:pPr>
              <a:buFont typeface="Font di sistema regolare"/>
              <a:buChar char="→"/>
            </a:pPr>
            <a:r>
              <a:rPr lang="en-GB" dirty="0"/>
              <a:t>If data were collected along a gradient, for example, cluster analysis may help to identify (relatively) distinct regions therein which may correspond to an ecologically meaningful grouping.</a:t>
            </a:r>
          </a:p>
          <a:p>
            <a:pPr>
              <a:buFont typeface="Font di sistema regolare"/>
              <a:buChar char="→"/>
            </a:pPr>
            <a:r>
              <a:rPr lang="en-GB" dirty="0"/>
              <a:t>As always, one must consider carefully whether clustering is suitable and meaningful for the task at hand. If a very smooth response gradient (i.e. very even changes in (dis)similarity between objects) is being scrutinised, ordination procedures may be more appropriate.</a:t>
            </a:r>
          </a:p>
        </p:txBody>
      </p:sp>
    </p:spTree>
    <p:extLst>
      <p:ext uri="{BB962C8B-B14F-4D97-AF65-F5344CB8AC3E}">
        <p14:creationId xmlns:p14="http://schemas.microsoft.com/office/powerpoint/2010/main" val="1309245391"/>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fontScale="92500" lnSpcReduction="10000"/>
          </a:bodyPr>
          <a:lstStyle/>
          <a:p>
            <a:pPr marL="0" indent="0">
              <a:buNone/>
            </a:pPr>
            <a:r>
              <a:rPr lang="en-GB" dirty="0">
                <a:solidFill>
                  <a:srgbClr val="92D050"/>
                </a:solidFill>
              </a:rPr>
              <a:t>Clustering methods</a:t>
            </a:r>
          </a:p>
          <a:p>
            <a:pPr marL="0" indent="0">
              <a:buNone/>
            </a:pPr>
            <a:r>
              <a:rPr lang="en-GB" dirty="0"/>
              <a:t>Agglomerative clustering is a widespread approach to cluster analysis. Agglomerative algorithms successively merge individual entities and clusters that have the highest similarity values. Agglomerative algorithms end when all the individual entities and clusters have been merged into a single cluster.</a:t>
            </a:r>
          </a:p>
          <a:p>
            <a:pPr marL="0" indent="0">
              <a:buNone/>
            </a:pPr>
            <a:r>
              <a:rPr lang="en-GB" dirty="0">
                <a:solidFill>
                  <a:srgbClr val="92D050"/>
                </a:solidFill>
              </a:rPr>
              <a:t>Single-linkage</a:t>
            </a:r>
            <a:r>
              <a:rPr lang="en-GB" dirty="0"/>
              <a:t> - When a new cluster is formed, the (dis)similarities between it and the other clusters and/or individual entities are computed based on the (dis)similarity between the nearest two members of each group</a:t>
            </a:r>
          </a:p>
          <a:p>
            <a:pPr marL="0" indent="0">
              <a:buNone/>
            </a:pPr>
            <a:r>
              <a:rPr lang="en-GB" dirty="0">
                <a:solidFill>
                  <a:srgbClr val="92D050"/>
                </a:solidFill>
              </a:rPr>
              <a:t>Complete-linkage</a:t>
            </a:r>
            <a:r>
              <a:rPr lang="en-GB" dirty="0"/>
              <a:t> - When a new cluster is formed, the (dis)similarities between it and the other clusters and/or individual entities present are computed based on the (dis)similarity between the farthest two members of each group</a:t>
            </a:r>
          </a:p>
          <a:p>
            <a:pPr marL="0" indent="0">
              <a:buNone/>
            </a:pPr>
            <a:r>
              <a:rPr lang="en-GB" dirty="0">
                <a:solidFill>
                  <a:srgbClr val="92D050"/>
                </a:solidFill>
              </a:rPr>
              <a:t>Average-linkage</a:t>
            </a:r>
            <a:r>
              <a:rPr lang="en-GB" dirty="0"/>
              <a:t> - When a new cluster is formed, the (dis)similarities between it and the other clusters and/or individual entities present are computed based on the average (dis)similarity between all members in each group</a:t>
            </a:r>
          </a:p>
          <a:p>
            <a:pPr marL="0" indent="0">
              <a:buNone/>
            </a:pPr>
            <a:endParaRPr lang="en-GB" dirty="0"/>
          </a:p>
        </p:txBody>
      </p:sp>
    </p:spTree>
    <p:extLst>
      <p:ext uri="{BB962C8B-B14F-4D97-AF65-F5344CB8AC3E}">
        <p14:creationId xmlns:p14="http://schemas.microsoft.com/office/powerpoint/2010/main" val="239779115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fontScale="77500" lnSpcReduction="20000"/>
          </a:bodyPr>
          <a:lstStyle/>
          <a:p>
            <a:pPr>
              <a:lnSpc>
                <a:spcPct val="110000"/>
              </a:lnSpc>
              <a:buFont typeface="Font di sistema regolare"/>
              <a:buChar char="→"/>
            </a:pPr>
            <a:r>
              <a:rPr lang="en-GB" sz="2800" dirty="0"/>
              <a:t>Hierarchical clustering methods can become computationally intensive for large data sets and bootstrapping results may be prohibitively expensive. </a:t>
            </a:r>
          </a:p>
          <a:p>
            <a:pPr>
              <a:lnSpc>
                <a:spcPct val="110000"/>
              </a:lnSpc>
              <a:buFont typeface="Font di sistema regolare"/>
              <a:buChar char="→"/>
            </a:pPr>
            <a:r>
              <a:rPr lang="en-GB" sz="2800" dirty="0"/>
              <a:t>Many hierarchical clustering approaches are sensitive to outliers.</a:t>
            </a:r>
          </a:p>
          <a:p>
            <a:pPr>
              <a:lnSpc>
                <a:spcPct val="110000"/>
              </a:lnSpc>
              <a:buFont typeface="Font di sistema regolare"/>
              <a:buChar char="→"/>
            </a:pPr>
            <a:r>
              <a:rPr lang="en-GB" sz="2800" dirty="0"/>
              <a:t>Being greedy, heuristic algorithms, mis-groupings that occur at early stages are not corrected at later stages. Many implementations support bootstrapping or other resampling techniques to assess the stability of a clustering solution and suggest a consensus grouping.</a:t>
            </a:r>
          </a:p>
          <a:p>
            <a:pPr>
              <a:lnSpc>
                <a:spcPct val="110000"/>
              </a:lnSpc>
              <a:buFont typeface="Font di sistema regolare"/>
              <a:buChar char="→"/>
            </a:pPr>
            <a:r>
              <a:rPr lang="en-GB" sz="2800" dirty="0"/>
              <a:t>Be aware of caveats and known issues associated with the wide range of clustering methods available. Some may have profound consequences on interpretability.</a:t>
            </a:r>
          </a:p>
        </p:txBody>
      </p:sp>
    </p:spTree>
    <p:extLst>
      <p:ext uri="{BB962C8B-B14F-4D97-AF65-F5344CB8AC3E}">
        <p14:creationId xmlns:p14="http://schemas.microsoft.com/office/powerpoint/2010/main" val="264625943"/>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non-hierarchical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lnSpc>
                <a:spcPct val="110000"/>
              </a:lnSpc>
              <a:buNone/>
            </a:pPr>
            <a:r>
              <a:rPr lang="en-GB" sz="2800" dirty="0"/>
              <a:t>Non-hierarchical cluster analysis aims to find a grouping of objects which maximises or minimises some evaluating criterion.</a:t>
            </a:r>
          </a:p>
          <a:p>
            <a:pPr marL="0" indent="0">
              <a:lnSpc>
                <a:spcPct val="110000"/>
              </a:lnSpc>
              <a:buNone/>
            </a:pPr>
            <a:r>
              <a:rPr lang="en-GB" sz="2800" dirty="0"/>
              <a:t>Many of these algorithms will iteratively assign objects to different groups while searching for some optimal value of the criterion.</a:t>
            </a:r>
          </a:p>
        </p:txBody>
      </p:sp>
    </p:spTree>
    <p:extLst>
      <p:ext uri="{BB962C8B-B14F-4D97-AF65-F5344CB8AC3E}">
        <p14:creationId xmlns:p14="http://schemas.microsoft.com/office/powerpoint/2010/main" val="1345886201"/>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non-hierarchical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lnSpc>
                <a:spcPct val="110000"/>
              </a:lnSpc>
              <a:buNone/>
            </a:pPr>
            <a:r>
              <a:rPr lang="en-GB" sz="2800" dirty="0">
                <a:solidFill>
                  <a:srgbClr val="92D050"/>
                </a:solidFill>
              </a:rPr>
              <a:t>K-means</a:t>
            </a:r>
          </a:p>
          <a:p>
            <a:pPr>
              <a:buFont typeface="Font di sistema regolare"/>
              <a:buChar char="→"/>
            </a:pPr>
            <a:r>
              <a:rPr lang="en-GB" dirty="0"/>
              <a:t>K-means clustering aims to assign objects to a user-defined number of clusters (k) in such a way that maximises the separation of those clusters while minimising intra-cluster distances relative to the cluster's mean or centroid</a:t>
            </a:r>
          </a:p>
          <a:p>
            <a:pPr>
              <a:buFont typeface="Font di sistema regolare"/>
              <a:buChar char="→"/>
            </a:pPr>
            <a:r>
              <a:rPr lang="en-GB" dirty="0"/>
              <a:t>The algorithm typically defaults to Euclidean distances, however, alternate criteria, such as different distance or dissimilarity measures, can be accepted by many implementations.</a:t>
            </a:r>
          </a:p>
          <a:p>
            <a:pPr>
              <a:buFont typeface="Font di sistema regolare"/>
              <a:buChar char="→"/>
            </a:pPr>
            <a:r>
              <a:rPr lang="en-GB" dirty="0"/>
              <a:t>The user is usually expected to set 3 parameters: 1) the number of clusters expected (k), 2) the initialisation method, and 3) the distance metric to be used.</a:t>
            </a:r>
          </a:p>
        </p:txBody>
      </p:sp>
    </p:spTree>
    <p:extLst>
      <p:ext uri="{BB962C8B-B14F-4D97-AF65-F5344CB8AC3E}">
        <p14:creationId xmlns:p14="http://schemas.microsoft.com/office/powerpoint/2010/main" val="325786977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multivariate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1679803"/>
            <a:ext cx="6574112" cy="3498394"/>
          </a:xfrm>
        </p:spPr>
        <p:txBody>
          <a:bodyPr anchor="ctr">
            <a:spAutoFit/>
          </a:bodyPr>
          <a:lstStyle/>
          <a:p>
            <a:pPr>
              <a:buFont typeface="Font di sistema regolare"/>
              <a:buChar char="→"/>
            </a:pPr>
            <a:r>
              <a:rPr lang="en-US" dirty="0"/>
              <a:t>Many of the statistical analyses encountered to date consist of a single response variable and one or more explanatory variables.</a:t>
            </a:r>
          </a:p>
          <a:p>
            <a:pPr>
              <a:buFont typeface="Font di sistema regolare"/>
              <a:buChar char="→"/>
            </a:pPr>
            <a:r>
              <a:rPr lang="en-US" dirty="0"/>
              <a:t>Multivariate statistics is a subdivision of statistics encompassing the simultaneous observation and analysis of more than one outcome variable. </a:t>
            </a:r>
          </a:p>
          <a:p>
            <a:pPr>
              <a:buFont typeface="Font di sistema regolare"/>
              <a:buChar char="→"/>
            </a:pPr>
            <a:r>
              <a:rPr lang="en-US" dirty="0"/>
              <a:t>There isn’t an entirely clear “canon” of what is a multivariate technique and what isn’t. However, we are going to consider the simultaneous analysis of a number of related variables.</a:t>
            </a:r>
          </a:p>
        </p:txBody>
      </p:sp>
    </p:spTree>
    <p:extLst>
      <p:ext uri="{BB962C8B-B14F-4D97-AF65-F5344CB8AC3E}">
        <p14:creationId xmlns:p14="http://schemas.microsoft.com/office/powerpoint/2010/main" val="179333339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non-hierarchical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fontScale="70000" lnSpcReduction="20000"/>
          </a:bodyPr>
          <a:lstStyle/>
          <a:p>
            <a:pPr>
              <a:buFont typeface="Font di sistema regolare"/>
              <a:buChar char="→"/>
            </a:pPr>
            <a:r>
              <a:rPr lang="en-GB" dirty="0"/>
              <a:t>The k-means algorithm can become 'stuck' in local optima. Repeating the clustering algorithm and adding noise to the data can help evaluate the robustness of the solution.</a:t>
            </a:r>
          </a:p>
          <a:p>
            <a:pPr>
              <a:buFont typeface="Font di sistema regolare"/>
              <a:buChar char="→"/>
            </a:pPr>
            <a:r>
              <a:rPr lang="en-GB" dirty="0"/>
              <a:t>The k-means algorithm will favour higher values of k. This is not necessarily desirable and users should consider carefully which values of k are sensible for their data set.</a:t>
            </a:r>
          </a:p>
          <a:p>
            <a:pPr>
              <a:buFont typeface="Font di sistema regolare"/>
              <a:buChar char="→"/>
            </a:pPr>
            <a:r>
              <a:rPr lang="en-GB" dirty="0"/>
              <a:t>The full k-means algorithm is computationally intensive. </a:t>
            </a:r>
          </a:p>
          <a:p>
            <a:pPr>
              <a:buFont typeface="Font di sistema regolare"/>
              <a:buChar char="→"/>
            </a:pPr>
            <a:r>
              <a:rPr lang="en-GB" dirty="0"/>
              <a:t>Solutions may vary with different distance measures.</a:t>
            </a:r>
          </a:p>
          <a:p>
            <a:pPr>
              <a:buFont typeface="Font di sistema regolare"/>
              <a:buChar char="→"/>
            </a:pPr>
            <a:r>
              <a:rPr lang="en-GB" dirty="0"/>
              <a:t>The algorithm is insensitive to other features of an object population. Thus, verify that the populations of interest can be classified well by their distance to their multivariate mean.</a:t>
            </a:r>
          </a:p>
          <a:p>
            <a:pPr>
              <a:buFont typeface="Font di sistema regolare"/>
              <a:buChar char="→"/>
            </a:pPr>
            <a:r>
              <a:rPr lang="en-GB" dirty="0"/>
              <a:t>Objects must be assigned to one cluster, problematic in cases where an object is equidistant from two or more centroids. It is also problematic if there exist outliers.</a:t>
            </a:r>
          </a:p>
          <a:p>
            <a:pPr>
              <a:buFont typeface="Font di sistema regolare"/>
              <a:buChar char="→"/>
            </a:pPr>
            <a:r>
              <a:rPr lang="en-GB" dirty="0"/>
              <a:t>If populations of objects overlap, the k-means algorithm may provide biased estimates of their centroids, being 'pulled' towards regions where no (or less) overlap occurs.</a:t>
            </a:r>
          </a:p>
          <a:p>
            <a:pPr>
              <a:buFont typeface="Font di sistema regolare"/>
              <a:buChar char="→"/>
            </a:pPr>
            <a:r>
              <a:rPr lang="en-GB" dirty="0"/>
              <a:t>Standardising variables may change the solution.</a:t>
            </a:r>
          </a:p>
          <a:p>
            <a:pPr>
              <a:buFont typeface="Font di sistema regolare"/>
              <a:buChar char="→"/>
            </a:pPr>
            <a:r>
              <a:rPr lang="en-GB" dirty="0"/>
              <a:t>Comparing clustering solutions with different values of k may be problematic, as many solutions for each value would have to be examined to prevent evaluating solutions that represent local optima.</a:t>
            </a:r>
          </a:p>
          <a:p>
            <a:pPr>
              <a:buFont typeface="Font di sistema regolare"/>
              <a:buChar char="→"/>
            </a:pPr>
            <a:r>
              <a:rPr lang="en-GB" dirty="0"/>
              <a:t>When using Euclidean distances, variables which are correlated will naturally influence object positioning in similar ways. </a:t>
            </a:r>
          </a:p>
        </p:txBody>
      </p:sp>
    </p:spTree>
    <p:extLst>
      <p:ext uri="{BB962C8B-B14F-4D97-AF65-F5344CB8AC3E}">
        <p14:creationId xmlns:p14="http://schemas.microsoft.com/office/powerpoint/2010/main" val="1445266002"/>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hierarchical</a:t>
            </a:r>
            <a:br>
              <a:rPr lang="en-US" dirty="0"/>
            </a:br>
            <a:r>
              <a:rPr lang="en-US" dirty="0"/>
              <a:t>vs.</a:t>
            </a:r>
            <a:br>
              <a:rPr lang="en-US" dirty="0"/>
            </a:br>
            <a:r>
              <a:rPr lang="en-US" dirty="0"/>
              <a:t>non-hierarchical clustering</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a:buFont typeface="Font di sistema regolare"/>
              <a:buChar char="→"/>
            </a:pPr>
            <a:endParaRPr lang="en-GB" dirty="0"/>
          </a:p>
        </p:txBody>
      </p:sp>
      <p:graphicFrame>
        <p:nvGraphicFramePr>
          <p:cNvPr id="4" name="Tabella 3">
            <a:extLst>
              <a:ext uri="{FF2B5EF4-FFF2-40B4-BE49-F238E27FC236}">
                <a16:creationId xmlns:a16="http://schemas.microsoft.com/office/drawing/2014/main" id="{E0A65B0F-982A-D744-9085-FF2FB15BD94B}"/>
              </a:ext>
            </a:extLst>
          </p:cNvPr>
          <p:cNvGraphicFramePr>
            <a:graphicFrameLocks noGrp="1"/>
          </p:cNvGraphicFramePr>
          <p:nvPr/>
        </p:nvGraphicFramePr>
        <p:xfrm>
          <a:off x="4971351" y="1511625"/>
          <a:ext cx="6572040" cy="4405182"/>
        </p:xfrm>
        <a:graphic>
          <a:graphicData uri="http://schemas.openxmlformats.org/drawingml/2006/table">
            <a:tbl>
              <a:tblPr>
                <a:tableStyleId>{5C22544A-7EE6-4342-B048-85BDC9FD1C3A}</a:tableStyleId>
              </a:tblPr>
              <a:tblGrid>
                <a:gridCol w="3286020">
                  <a:extLst>
                    <a:ext uri="{9D8B030D-6E8A-4147-A177-3AD203B41FA5}">
                      <a16:colId xmlns:a16="http://schemas.microsoft.com/office/drawing/2014/main" val="2757030783"/>
                    </a:ext>
                  </a:extLst>
                </a:gridCol>
                <a:gridCol w="3286020">
                  <a:extLst>
                    <a:ext uri="{9D8B030D-6E8A-4147-A177-3AD203B41FA5}">
                      <a16:colId xmlns:a16="http://schemas.microsoft.com/office/drawing/2014/main" val="3645378808"/>
                    </a:ext>
                  </a:extLst>
                </a:gridCol>
              </a:tblGrid>
              <a:tr h="547821">
                <a:tc>
                  <a:txBody>
                    <a:bodyPr/>
                    <a:lstStyle/>
                    <a:p>
                      <a:pPr algn="ctr" fontAlgn="ctr"/>
                      <a:r>
                        <a:rPr lang="it-IT" sz="1600" u="none" strike="noStrike" dirty="0" err="1">
                          <a:solidFill>
                            <a:schemeClr val="tx1"/>
                          </a:solidFill>
                          <a:effectLst/>
                        </a:rPr>
                        <a:t>Hierarchical</a:t>
                      </a:r>
                      <a:r>
                        <a:rPr lang="it-IT" sz="1600" u="none" strike="noStrike" dirty="0">
                          <a:solidFill>
                            <a:schemeClr val="tx1"/>
                          </a:solidFill>
                          <a:effectLst/>
                        </a:rPr>
                        <a:t> Clustering:</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0B0F0"/>
                    </a:solidFill>
                  </a:tcPr>
                </a:tc>
                <a:tc>
                  <a:txBody>
                    <a:bodyPr/>
                    <a:lstStyle/>
                    <a:p>
                      <a:pPr algn="ctr" fontAlgn="ctr"/>
                      <a:r>
                        <a:rPr lang="it-IT" sz="1600" u="none" strike="noStrike" dirty="0">
                          <a:solidFill>
                            <a:schemeClr val="tx1"/>
                          </a:solidFill>
                          <a:effectLst/>
                        </a:rPr>
                        <a:t>Non </a:t>
                      </a:r>
                      <a:r>
                        <a:rPr lang="it-IT" sz="1600" u="none" strike="noStrike" dirty="0" err="1">
                          <a:solidFill>
                            <a:schemeClr val="tx1"/>
                          </a:solidFill>
                          <a:effectLst/>
                        </a:rPr>
                        <a:t>Hierarchical</a:t>
                      </a:r>
                      <a:r>
                        <a:rPr lang="it-IT" sz="1600" u="none" strike="noStrike" dirty="0">
                          <a:solidFill>
                            <a:schemeClr val="tx1"/>
                          </a:solidFill>
                          <a:effectLst/>
                        </a:rPr>
                        <a:t> Clustering:</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108120631"/>
                  </a:ext>
                </a:extLst>
              </a:tr>
              <a:tr h="547821">
                <a:tc>
                  <a:txBody>
                    <a:bodyPr/>
                    <a:lstStyle/>
                    <a:p>
                      <a:pPr algn="ctr" fontAlgn="ctr"/>
                      <a:r>
                        <a:rPr lang="it-IT" sz="1600" u="none" strike="noStrike" dirty="0" err="1">
                          <a:solidFill>
                            <a:schemeClr val="tx1"/>
                          </a:solidFill>
                          <a:effectLst/>
                        </a:rPr>
                        <a:t>Involves</a:t>
                      </a:r>
                      <a:r>
                        <a:rPr lang="it-IT" sz="1600" u="none" strike="noStrike" dirty="0">
                          <a:solidFill>
                            <a:schemeClr val="tx1"/>
                          </a:solidFill>
                          <a:effectLst/>
                        </a:rPr>
                        <a:t> </a:t>
                      </a:r>
                      <a:r>
                        <a:rPr lang="it-IT" sz="1600" u="none" strike="noStrike" dirty="0" err="1">
                          <a:solidFill>
                            <a:schemeClr val="tx1"/>
                          </a:solidFill>
                          <a:effectLst/>
                        </a:rPr>
                        <a:t>creating</a:t>
                      </a:r>
                      <a:r>
                        <a:rPr lang="it-IT" sz="1600" u="none" strike="noStrike" dirty="0">
                          <a:solidFill>
                            <a:schemeClr val="tx1"/>
                          </a:solidFill>
                          <a:effectLst/>
                        </a:rPr>
                        <a:t> clusters in a </a:t>
                      </a:r>
                      <a:r>
                        <a:rPr lang="it-IT" sz="1600" u="none" strike="noStrike" dirty="0" err="1">
                          <a:solidFill>
                            <a:schemeClr val="tx1"/>
                          </a:solidFill>
                          <a:effectLst/>
                        </a:rPr>
                        <a:t>predefined</a:t>
                      </a:r>
                      <a:r>
                        <a:rPr lang="it-IT" sz="1600" u="none" strike="noStrike" dirty="0">
                          <a:solidFill>
                            <a:schemeClr val="tx1"/>
                          </a:solidFill>
                          <a:effectLst/>
                        </a:rPr>
                        <a:t> </a:t>
                      </a:r>
                      <a:r>
                        <a:rPr lang="it-IT" sz="1600" u="none" strike="noStrike" dirty="0" err="1">
                          <a:solidFill>
                            <a:schemeClr val="tx1"/>
                          </a:solidFill>
                          <a:effectLst/>
                        </a:rPr>
                        <a:t>order</a:t>
                      </a:r>
                      <a:r>
                        <a:rPr lang="it-IT" sz="1600" u="none" strike="noStrike" dirty="0">
                          <a:solidFill>
                            <a:schemeClr val="tx1"/>
                          </a:solidFill>
                          <a:effectLst/>
                        </a:rPr>
                        <a:t> from top to bottom</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tc>
                  <a:txBody>
                    <a:bodyPr/>
                    <a:lstStyle/>
                    <a:p>
                      <a:pPr algn="ctr" fontAlgn="ctr"/>
                      <a:r>
                        <a:rPr lang="it-IT" sz="1600" u="none" strike="noStrike" dirty="0" err="1">
                          <a:solidFill>
                            <a:schemeClr val="tx1"/>
                          </a:solidFill>
                          <a:effectLst/>
                        </a:rPr>
                        <a:t>Involves</a:t>
                      </a:r>
                      <a:r>
                        <a:rPr lang="it-IT" sz="1600" u="none" strike="noStrike" dirty="0">
                          <a:solidFill>
                            <a:schemeClr val="tx1"/>
                          </a:solidFill>
                          <a:effectLst/>
                        </a:rPr>
                        <a:t> </a:t>
                      </a:r>
                      <a:r>
                        <a:rPr lang="it-IT" sz="1600" u="none" strike="noStrike" dirty="0" err="1">
                          <a:solidFill>
                            <a:schemeClr val="tx1"/>
                          </a:solidFill>
                          <a:effectLst/>
                        </a:rPr>
                        <a:t>formation</a:t>
                      </a:r>
                      <a:r>
                        <a:rPr lang="it-IT" sz="1600" u="none" strike="noStrike" dirty="0">
                          <a:solidFill>
                            <a:schemeClr val="tx1"/>
                          </a:solidFill>
                          <a:effectLst/>
                        </a:rPr>
                        <a:t> of new clusters by </a:t>
                      </a:r>
                      <a:r>
                        <a:rPr lang="it-IT" sz="1600" u="none" strike="noStrike" dirty="0" err="1">
                          <a:solidFill>
                            <a:schemeClr val="tx1"/>
                          </a:solidFill>
                          <a:effectLst/>
                        </a:rPr>
                        <a:t>merging</a:t>
                      </a:r>
                      <a:r>
                        <a:rPr lang="it-IT" sz="1600" u="none" strike="noStrike" dirty="0">
                          <a:solidFill>
                            <a:schemeClr val="tx1"/>
                          </a:solidFill>
                          <a:effectLst/>
                        </a:rPr>
                        <a:t> or </a:t>
                      </a:r>
                      <a:r>
                        <a:rPr lang="it-IT" sz="1600" u="none" strike="noStrike" dirty="0" err="1">
                          <a:solidFill>
                            <a:schemeClr val="tx1"/>
                          </a:solidFill>
                          <a:effectLst/>
                        </a:rPr>
                        <a:t>splitting</a:t>
                      </a:r>
                      <a:r>
                        <a:rPr lang="it-IT" sz="1600" u="none" strike="noStrike" dirty="0">
                          <a:solidFill>
                            <a:schemeClr val="tx1"/>
                          </a:solidFill>
                          <a:effectLst/>
                        </a:rPr>
                        <a:t> the clusters </a:t>
                      </a:r>
                      <a:r>
                        <a:rPr lang="it-IT" sz="1600" u="none" strike="noStrike" dirty="0" err="1">
                          <a:solidFill>
                            <a:schemeClr val="tx1"/>
                          </a:solidFill>
                          <a:effectLst/>
                        </a:rPr>
                        <a:t>instead</a:t>
                      </a:r>
                      <a:r>
                        <a:rPr lang="it-IT" sz="1600" u="none" strike="noStrike" dirty="0">
                          <a:solidFill>
                            <a:schemeClr val="tx1"/>
                          </a:solidFill>
                          <a:effectLst/>
                        </a:rPr>
                        <a:t> of </a:t>
                      </a:r>
                      <a:r>
                        <a:rPr lang="it-IT" sz="1600" u="none" strike="noStrike" dirty="0" err="1">
                          <a:solidFill>
                            <a:schemeClr val="tx1"/>
                          </a:solidFill>
                          <a:effectLst/>
                        </a:rPr>
                        <a:t>following</a:t>
                      </a:r>
                      <a:r>
                        <a:rPr lang="it-IT" sz="1600" u="none" strike="noStrike" dirty="0">
                          <a:solidFill>
                            <a:schemeClr val="tx1"/>
                          </a:solidFill>
                          <a:effectLst/>
                        </a:rPr>
                        <a:t> a </a:t>
                      </a:r>
                      <a:r>
                        <a:rPr lang="it-IT" sz="1600" u="none" strike="noStrike" dirty="0" err="1">
                          <a:solidFill>
                            <a:schemeClr val="tx1"/>
                          </a:solidFill>
                          <a:effectLst/>
                        </a:rPr>
                        <a:t>hierarchical</a:t>
                      </a:r>
                      <a:r>
                        <a:rPr lang="it-IT" sz="1600" u="none" strike="noStrike" dirty="0">
                          <a:solidFill>
                            <a:schemeClr val="tx1"/>
                          </a:solidFill>
                          <a:effectLst/>
                        </a:rPr>
                        <a:t> </a:t>
                      </a:r>
                      <a:r>
                        <a:rPr lang="it-IT" sz="1600" u="none" strike="noStrike" dirty="0" err="1">
                          <a:solidFill>
                            <a:schemeClr val="tx1"/>
                          </a:solidFill>
                          <a:effectLst/>
                        </a:rPr>
                        <a:t>order</a:t>
                      </a:r>
                      <a:r>
                        <a:rPr lang="it-IT" sz="1600" u="none" strike="noStrike" dirty="0">
                          <a:solidFill>
                            <a:schemeClr val="tx1"/>
                          </a:solidFill>
                          <a:effectLst/>
                        </a:rPr>
                        <a:t>.</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extLst>
                  <a:ext uri="{0D108BD9-81ED-4DB2-BD59-A6C34878D82A}">
                    <a16:rowId xmlns:a16="http://schemas.microsoft.com/office/drawing/2014/main" val="2630600543"/>
                  </a:ext>
                </a:extLst>
              </a:tr>
              <a:tr h="547821">
                <a:tc>
                  <a:txBody>
                    <a:bodyPr/>
                    <a:lstStyle/>
                    <a:p>
                      <a:pPr algn="ctr" fontAlgn="ctr"/>
                      <a:r>
                        <a:rPr lang="it-IT" sz="1600" u="none" strike="noStrike">
                          <a:solidFill>
                            <a:schemeClr val="tx1"/>
                          </a:solidFill>
                          <a:effectLst/>
                        </a:rPr>
                        <a:t>It is considered less reliable than Non Hierarchical Clustering.</a:t>
                      </a:r>
                      <a:endParaRPr lang="it-IT" sz="1600" b="0" i="0" u="none" strike="noStrike">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t>
                      </a:r>
                      <a:r>
                        <a:rPr lang="it-IT" sz="1600" u="none" strike="noStrike" dirty="0" err="1">
                          <a:solidFill>
                            <a:schemeClr val="tx1"/>
                          </a:solidFill>
                          <a:effectLst/>
                        </a:rPr>
                        <a:t>comparatively</a:t>
                      </a:r>
                      <a:r>
                        <a:rPr lang="it-IT" sz="1600" u="none" strike="noStrike" dirty="0">
                          <a:solidFill>
                            <a:schemeClr val="tx1"/>
                          </a:solidFill>
                          <a:effectLst/>
                        </a:rPr>
                        <a:t> more </a:t>
                      </a:r>
                      <a:r>
                        <a:rPr lang="it-IT" sz="1600" u="none" strike="noStrike" dirty="0" err="1">
                          <a:solidFill>
                            <a:schemeClr val="tx1"/>
                          </a:solidFill>
                          <a:effectLst/>
                        </a:rPr>
                        <a:t>reliable</a:t>
                      </a:r>
                      <a:r>
                        <a:rPr lang="it-IT" sz="1600" u="none" strike="noStrike" dirty="0">
                          <a:solidFill>
                            <a:schemeClr val="tx1"/>
                          </a:solidFill>
                          <a:effectLst/>
                        </a:rPr>
                        <a:t> </a:t>
                      </a:r>
                      <a:r>
                        <a:rPr lang="it-IT" sz="1600" u="none" strike="noStrike" dirty="0" err="1">
                          <a:solidFill>
                            <a:schemeClr val="tx1"/>
                          </a:solidFill>
                          <a:effectLst/>
                        </a:rPr>
                        <a:t>than</a:t>
                      </a:r>
                      <a:r>
                        <a:rPr lang="it-IT" sz="1600" u="none" strike="noStrike" dirty="0">
                          <a:solidFill>
                            <a:schemeClr val="tx1"/>
                          </a:solidFill>
                          <a:effectLst/>
                        </a:rPr>
                        <a:t> </a:t>
                      </a:r>
                      <a:r>
                        <a:rPr lang="it-IT" sz="1600" u="none" strike="noStrike" dirty="0" err="1">
                          <a:solidFill>
                            <a:schemeClr val="tx1"/>
                          </a:solidFill>
                          <a:effectLst/>
                        </a:rPr>
                        <a:t>Hierarchical</a:t>
                      </a:r>
                      <a:r>
                        <a:rPr lang="it-IT" sz="1600" u="none" strike="noStrike" dirty="0">
                          <a:solidFill>
                            <a:schemeClr val="tx1"/>
                          </a:solidFill>
                          <a:effectLst/>
                        </a:rPr>
                        <a:t> Clustering.</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776642002"/>
                  </a:ext>
                </a:extLst>
              </a:tr>
              <a:tr h="547821">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t>
                      </a:r>
                      <a:r>
                        <a:rPr lang="it-IT" sz="1600" u="none" strike="noStrike" dirty="0" err="1">
                          <a:solidFill>
                            <a:schemeClr val="tx1"/>
                          </a:solidFill>
                          <a:effectLst/>
                        </a:rPr>
                        <a:t>considered</a:t>
                      </a:r>
                      <a:r>
                        <a:rPr lang="it-IT" sz="1600" u="none" strike="noStrike" dirty="0">
                          <a:solidFill>
                            <a:schemeClr val="tx1"/>
                          </a:solidFill>
                          <a:effectLst/>
                        </a:rPr>
                        <a:t> </a:t>
                      </a:r>
                      <a:r>
                        <a:rPr lang="it-IT" sz="1600" u="none" strike="noStrike" dirty="0" err="1">
                          <a:solidFill>
                            <a:schemeClr val="tx1"/>
                          </a:solidFill>
                          <a:effectLst/>
                        </a:rPr>
                        <a:t>slower</a:t>
                      </a:r>
                      <a:r>
                        <a:rPr lang="it-IT" sz="1600" u="none" strike="noStrike" dirty="0">
                          <a:solidFill>
                            <a:schemeClr val="tx1"/>
                          </a:solidFill>
                          <a:effectLst/>
                        </a:rPr>
                        <a:t> </a:t>
                      </a:r>
                      <a:r>
                        <a:rPr lang="it-IT" sz="1600" u="none" strike="noStrike" dirty="0" err="1">
                          <a:solidFill>
                            <a:schemeClr val="tx1"/>
                          </a:solidFill>
                          <a:effectLst/>
                        </a:rPr>
                        <a:t>than</a:t>
                      </a:r>
                      <a:r>
                        <a:rPr lang="it-IT" sz="1600" u="none" strike="noStrike" dirty="0">
                          <a:solidFill>
                            <a:schemeClr val="tx1"/>
                          </a:solidFill>
                          <a:effectLst/>
                        </a:rPr>
                        <a:t> Non </a:t>
                      </a:r>
                      <a:r>
                        <a:rPr lang="it-IT" sz="1600" u="none" strike="noStrike" dirty="0" err="1">
                          <a:solidFill>
                            <a:schemeClr val="tx1"/>
                          </a:solidFill>
                          <a:effectLst/>
                        </a:rPr>
                        <a:t>Hierarchical</a:t>
                      </a:r>
                      <a:r>
                        <a:rPr lang="it-IT" sz="1600" u="none" strike="noStrike" dirty="0">
                          <a:solidFill>
                            <a:schemeClr val="tx1"/>
                          </a:solidFill>
                          <a:effectLst/>
                        </a:rPr>
                        <a:t> Clustering.</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t>
                      </a:r>
                      <a:r>
                        <a:rPr lang="it-IT" sz="1600" u="none" strike="noStrike" dirty="0" err="1">
                          <a:solidFill>
                            <a:schemeClr val="tx1"/>
                          </a:solidFill>
                          <a:effectLst/>
                        </a:rPr>
                        <a:t>comparatavely</a:t>
                      </a:r>
                      <a:r>
                        <a:rPr lang="it-IT" sz="1600" u="none" strike="noStrike" dirty="0">
                          <a:solidFill>
                            <a:schemeClr val="tx1"/>
                          </a:solidFill>
                          <a:effectLst/>
                        </a:rPr>
                        <a:t> more </a:t>
                      </a:r>
                      <a:r>
                        <a:rPr lang="it-IT" sz="1600" u="none" strike="noStrike" dirty="0" err="1">
                          <a:solidFill>
                            <a:schemeClr val="tx1"/>
                          </a:solidFill>
                          <a:effectLst/>
                        </a:rPr>
                        <a:t>faster</a:t>
                      </a:r>
                      <a:r>
                        <a:rPr lang="it-IT" sz="1600" u="none" strike="noStrike" dirty="0">
                          <a:solidFill>
                            <a:schemeClr val="tx1"/>
                          </a:solidFill>
                          <a:effectLst/>
                        </a:rPr>
                        <a:t> </a:t>
                      </a:r>
                      <a:r>
                        <a:rPr lang="it-IT" sz="1600" u="none" strike="noStrike" dirty="0" err="1">
                          <a:solidFill>
                            <a:schemeClr val="tx1"/>
                          </a:solidFill>
                          <a:effectLst/>
                        </a:rPr>
                        <a:t>than</a:t>
                      </a:r>
                      <a:r>
                        <a:rPr lang="it-IT" sz="1600" u="none" strike="noStrike" dirty="0">
                          <a:solidFill>
                            <a:schemeClr val="tx1"/>
                          </a:solidFill>
                          <a:effectLst/>
                        </a:rPr>
                        <a:t> </a:t>
                      </a:r>
                      <a:r>
                        <a:rPr lang="it-IT" sz="1600" u="none" strike="noStrike" dirty="0" err="1">
                          <a:solidFill>
                            <a:schemeClr val="tx1"/>
                          </a:solidFill>
                          <a:effectLst/>
                        </a:rPr>
                        <a:t>Hierarchical</a:t>
                      </a:r>
                      <a:r>
                        <a:rPr lang="it-IT" sz="1600" u="none" strike="noStrike" dirty="0">
                          <a:solidFill>
                            <a:schemeClr val="tx1"/>
                          </a:solidFill>
                          <a:effectLst/>
                        </a:rPr>
                        <a:t> Clustering.</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extLst>
                  <a:ext uri="{0D108BD9-81ED-4DB2-BD59-A6C34878D82A}">
                    <a16:rowId xmlns:a16="http://schemas.microsoft.com/office/drawing/2014/main" val="4289649389"/>
                  </a:ext>
                </a:extLst>
              </a:tr>
              <a:tr h="547821">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t>
                      </a:r>
                      <a:r>
                        <a:rPr lang="it-IT" sz="1600" u="none" strike="noStrike" dirty="0" err="1">
                          <a:solidFill>
                            <a:schemeClr val="tx1"/>
                          </a:solidFill>
                          <a:effectLst/>
                        </a:rPr>
                        <a:t>very</a:t>
                      </a:r>
                      <a:r>
                        <a:rPr lang="it-IT" sz="1600" u="none" strike="noStrike" dirty="0">
                          <a:solidFill>
                            <a:schemeClr val="tx1"/>
                          </a:solidFill>
                          <a:effectLst/>
                        </a:rPr>
                        <a:t> </a:t>
                      </a:r>
                      <a:r>
                        <a:rPr lang="it-IT" sz="1600" u="none" strike="noStrike" dirty="0" err="1">
                          <a:solidFill>
                            <a:schemeClr val="tx1"/>
                          </a:solidFill>
                          <a:effectLst/>
                        </a:rPr>
                        <a:t>problematic</a:t>
                      </a:r>
                      <a:r>
                        <a:rPr lang="it-IT" sz="1600" u="none" strike="noStrike" dirty="0">
                          <a:solidFill>
                            <a:schemeClr val="tx1"/>
                          </a:solidFill>
                          <a:effectLst/>
                        </a:rPr>
                        <a:t> to </a:t>
                      </a:r>
                      <a:r>
                        <a:rPr lang="it-IT" sz="1600" u="none" strike="noStrike" dirty="0" err="1">
                          <a:solidFill>
                            <a:schemeClr val="tx1"/>
                          </a:solidFill>
                          <a:effectLst/>
                        </a:rPr>
                        <a:t>apply</a:t>
                      </a:r>
                      <a:r>
                        <a:rPr lang="it-IT" sz="1600" u="none" strike="noStrike" dirty="0">
                          <a:solidFill>
                            <a:schemeClr val="tx1"/>
                          </a:solidFill>
                          <a:effectLst/>
                        </a:rPr>
                        <a:t> </a:t>
                      </a:r>
                      <a:r>
                        <a:rPr lang="it-IT" sz="1600" u="none" strike="noStrike" dirty="0" err="1">
                          <a:solidFill>
                            <a:schemeClr val="tx1"/>
                          </a:solidFill>
                          <a:effectLst/>
                        </a:rPr>
                        <a:t>this</a:t>
                      </a:r>
                      <a:r>
                        <a:rPr lang="it-IT" sz="1600" u="none" strike="noStrike" dirty="0">
                          <a:solidFill>
                            <a:schemeClr val="tx1"/>
                          </a:solidFill>
                          <a:effectLst/>
                        </a:rPr>
                        <a:t> </a:t>
                      </a:r>
                      <a:r>
                        <a:rPr lang="it-IT" sz="1600" u="none" strike="noStrike" dirty="0" err="1">
                          <a:solidFill>
                            <a:schemeClr val="tx1"/>
                          </a:solidFill>
                          <a:effectLst/>
                        </a:rPr>
                        <a:t>technique</a:t>
                      </a:r>
                      <a:r>
                        <a:rPr lang="it-IT" sz="1600" u="none" strike="noStrike" dirty="0">
                          <a:solidFill>
                            <a:schemeClr val="tx1"/>
                          </a:solidFill>
                          <a:effectLst/>
                        </a:rPr>
                        <a:t> </a:t>
                      </a:r>
                      <a:r>
                        <a:rPr lang="it-IT" sz="1600" u="none" strike="noStrike" dirty="0" err="1">
                          <a:solidFill>
                            <a:schemeClr val="tx1"/>
                          </a:solidFill>
                          <a:effectLst/>
                        </a:rPr>
                        <a:t>when</a:t>
                      </a:r>
                      <a:r>
                        <a:rPr lang="it-IT" sz="1600" u="none" strike="noStrike" dirty="0">
                          <a:solidFill>
                            <a:schemeClr val="tx1"/>
                          </a:solidFill>
                          <a:effectLst/>
                        </a:rPr>
                        <a:t> </a:t>
                      </a:r>
                      <a:r>
                        <a:rPr lang="it-IT" sz="1600" u="none" strike="noStrike" dirty="0" err="1">
                          <a:solidFill>
                            <a:schemeClr val="tx1"/>
                          </a:solidFill>
                          <a:effectLst/>
                        </a:rPr>
                        <a:t>we</a:t>
                      </a:r>
                      <a:r>
                        <a:rPr lang="it-IT" sz="1600" u="none" strike="noStrike" dirty="0">
                          <a:solidFill>
                            <a:schemeClr val="tx1"/>
                          </a:solidFill>
                          <a:effectLst/>
                        </a:rPr>
                        <a:t> </a:t>
                      </a:r>
                      <a:r>
                        <a:rPr lang="it-IT" sz="1600" u="none" strike="noStrike" dirty="0" err="1">
                          <a:solidFill>
                            <a:schemeClr val="tx1"/>
                          </a:solidFill>
                          <a:effectLst/>
                        </a:rPr>
                        <a:t>have</a:t>
                      </a:r>
                      <a:r>
                        <a:rPr lang="it-IT" sz="1600" u="none" strike="noStrike" dirty="0">
                          <a:solidFill>
                            <a:schemeClr val="tx1"/>
                          </a:solidFill>
                          <a:effectLst/>
                        </a:rPr>
                        <a:t> data with high </a:t>
                      </a:r>
                      <a:r>
                        <a:rPr lang="it-IT" sz="1600" u="none" strike="noStrike" dirty="0" err="1">
                          <a:solidFill>
                            <a:schemeClr val="tx1"/>
                          </a:solidFill>
                          <a:effectLst/>
                        </a:rPr>
                        <a:t>level</a:t>
                      </a:r>
                      <a:r>
                        <a:rPr lang="it-IT" sz="1600" u="none" strike="noStrike" dirty="0">
                          <a:solidFill>
                            <a:schemeClr val="tx1"/>
                          </a:solidFill>
                          <a:effectLst/>
                        </a:rPr>
                        <a:t> of </a:t>
                      </a:r>
                      <a:r>
                        <a:rPr lang="it-IT" sz="1600" u="none" strike="noStrike" dirty="0" err="1">
                          <a:solidFill>
                            <a:schemeClr val="tx1"/>
                          </a:solidFill>
                          <a:effectLst/>
                        </a:rPr>
                        <a:t>error</a:t>
                      </a:r>
                      <a:r>
                        <a:rPr lang="it-IT" sz="1600" u="none" strike="noStrike" dirty="0">
                          <a:solidFill>
                            <a:schemeClr val="tx1"/>
                          </a:solidFill>
                          <a:effectLst/>
                        </a:rPr>
                        <a:t>.</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ctr"/>
                      <a:r>
                        <a:rPr lang="it-IT" sz="1600" u="none" strike="noStrike">
                          <a:solidFill>
                            <a:schemeClr val="tx1"/>
                          </a:solidFill>
                          <a:effectLst/>
                        </a:rPr>
                        <a:t>It can work better then Hierarchical clustering even when error is there.</a:t>
                      </a:r>
                      <a:endParaRPr lang="it-IT" sz="1600" b="0" i="0" u="none" strike="noStrike">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96235035"/>
                  </a:ext>
                </a:extLst>
              </a:tr>
              <a:tr h="547821">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t>
                      </a:r>
                      <a:r>
                        <a:rPr lang="it-IT" sz="1600" u="none" strike="noStrike" dirty="0" err="1">
                          <a:solidFill>
                            <a:schemeClr val="tx1"/>
                          </a:solidFill>
                          <a:effectLst/>
                        </a:rPr>
                        <a:t>comparatively</a:t>
                      </a:r>
                      <a:r>
                        <a:rPr lang="it-IT" sz="1600" u="none" strike="noStrike" dirty="0">
                          <a:solidFill>
                            <a:schemeClr val="tx1"/>
                          </a:solidFill>
                          <a:effectLst/>
                        </a:rPr>
                        <a:t> </a:t>
                      </a:r>
                      <a:r>
                        <a:rPr lang="it-IT" sz="1600" u="none" strike="noStrike" dirty="0" err="1">
                          <a:solidFill>
                            <a:schemeClr val="tx1"/>
                          </a:solidFill>
                          <a:effectLst/>
                        </a:rPr>
                        <a:t>easier</a:t>
                      </a:r>
                      <a:r>
                        <a:rPr lang="it-IT" sz="1600" u="none" strike="noStrike" dirty="0">
                          <a:solidFill>
                            <a:schemeClr val="tx1"/>
                          </a:solidFill>
                          <a:effectLst/>
                        </a:rPr>
                        <a:t> to </a:t>
                      </a:r>
                      <a:r>
                        <a:rPr lang="it-IT" sz="1600" u="none" strike="noStrike" dirty="0" err="1">
                          <a:solidFill>
                            <a:schemeClr val="tx1"/>
                          </a:solidFill>
                          <a:effectLst/>
                        </a:rPr>
                        <a:t>read</a:t>
                      </a:r>
                      <a:r>
                        <a:rPr lang="it-IT" sz="1600" u="none" strike="noStrike" dirty="0">
                          <a:solidFill>
                            <a:schemeClr val="tx1"/>
                          </a:solidFill>
                          <a:effectLst/>
                        </a:rPr>
                        <a:t> and </a:t>
                      </a:r>
                      <a:r>
                        <a:rPr lang="it-IT" sz="1600" u="none" strike="noStrike" dirty="0" err="1">
                          <a:solidFill>
                            <a:schemeClr val="tx1"/>
                          </a:solidFill>
                          <a:effectLst/>
                        </a:rPr>
                        <a:t>understand</a:t>
                      </a:r>
                      <a:r>
                        <a:rPr lang="it-IT" sz="1600" u="none" strike="noStrike" dirty="0">
                          <a:solidFill>
                            <a:schemeClr val="tx1"/>
                          </a:solidFill>
                          <a:effectLst/>
                        </a:rPr>
                        <a:t>.</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tc>
                  <a:txBody>
                    <a:bodyPr/>
                    <a:lstStyle/>
                    <a:p>
                      <a:pPr algn="ctr" fontAlgn="ctr"/>
                      <a:r>
                        <a:rPr lang="it-IT" sz="1600" u="none" strike="noStrike" dirty="0">
                          <a:solidFill>
                            <a:schemeClr val="tx1"/>
                          </a:solidFill>
                          <a:effectLst/>
                        </a:rPr>
                        <a:t>The clusters are </a:t>
                      </a:r>
                      <a:r>
                        <a:rPr lang="it-IT" sz="1600" u="none" strike="noStrike" dirty="0" err="1">
                          <a:solidFill>
                            <a:schemeClr val="tx1"/>
                          </a:solidFill>
                          <a:effectLst/>
                        </a:rPr>
                        <a:t>difficult</a:t>
                      </a:r>
                      <a:r>
                        <a:rPr lang="it-IT" sz="1600" u="none" strike="noStrike" dirty="0">
                          <a:solidFill>
                            <a:schemeClr val="tx1"/>
                          </a:solidFill>
                          <a:effectLst/>
                        </a:rPr>
                        <a:t> to </a:t>
                      </a:r>
                      <a:r>
                        <a:rPr lang="it-IT" sz="1600" u="none" strike="noStrike" dirty="0" err="1">
                          <a:solidFill>
                            <a:schemeClr val="tx1"/>
                          </a:solidFill>
                          <a:effectLst/>
                        </a:rPr>
                        <a:t>read</a:t>
                      </a:r>
                      <a:r>
                        <a:rPr lang="it-IT" sz="1600" u="none" strike="noStrike" dirty="0">
                          <a:solidFill>
                            <a:schemeClr val="tx1"/>
                          </a:solidFill>
                          <a:effectLst/>
                        </a:rPr>
                        <a:t> and </a:t>
                      </a:r>
                      <a:r>
                        <a:rPr lang="it-IT" sz="1600" u="none" strike="noStrike" dirty="0" err="1">
                          <a:solidFill>
                            <a:schemeClr val="tx1"/>
                          </a:solidFill>
                          <a:effectLst/>
                        </a:rPr>
                        <a:t>understand</a:t>
                      </a:r>
                      <a:r>
                        <a:rPr lang="it-IT" sz="1600" u="none" strike="noStrike" dirty="0">
                          <a:solidFill>
                            <a:schemeClr val="tx1"/>
                          </a:solidFill>
                          <a:effectLst/>
                        </a:rPr>
                        <a:t> </a:t>
                      </a:r>
                      <a:r>
                        <a:rPr lang="it-IT" sz="1600" u="none" strike="noStrike" dirty="0" err="1">
                          <a:solidFill>
                            <a:schemeClr val="tx1"/>
                          </a:solidFill>
                          <a:effectLst/>
                        </a:rPr>
                        <a:t>as</a:t>
                      </a:r>
                      <a:r>
                        <a:rPr lang="it-IT" sz="1600" u="none" strike="noStrike" dirty="0">
                          <a:solidFill>
                            <a:schemeClr val="tx1"/>
                          </a:solidFill>
                          <a:effectLst/>
                        </a:rPr>
                        <a:t> </a:t>
                      </a:r>
                      <a:r>
                        <a:rPr lang="it-IT" sz="1600" u="none" strike="noStrike" dirty="0" err="1">
                          <a:solidFill>
                            <a:schemeClr val="tx1"/>
                          </a:solidFill>
                          <a:effectLst/>
                        </a:rPr>
                        <a:t>compared</a:t>
                      </a:r>
                      <a:r>
                        <a:rPr lang="it-IT" sz="1600" u="none" strike="noStrike" dirty="0">
                          <a:solidFill>
                            <a:schemeClr val="tx1"/>
                          </a:solidFill>
                          <a:effectLst/>
                        </a:rPr>
                        <a:t> to </a:t>
                      </a:r>
                      <a:r>
                        <a:rPr lang="it-IT" sz="1600" u="none" strike="noStrike" dirty="0" err="1">
                          <a:solidFill>
                            <a:schemeClr val="tx1"/>
                          </a:solidFill>
                          <a:effectLst/>
                        </a:rPr>
                        <a:t>Hierarchical</a:t>
                      </a:r>
                      <a:r>
                        <a:rPr lang="it-IT" sz="1600" u="none" strike="noStrike" dirty="0">
                          <a:solidFill>
                            <a:schemeClr val="tx1"/>
                          </a:solidFill>
                          <a:effectLst/>
                        </a:rPr>
                        <a:t> </a:t>
                      </a:r>
                      <a:r>
                        <a:rPr lang="it-IT" sz="1600" u="none" strike="noStrike" dirty="0" err="1">
                          <a:solidFill>
                            <a:schemeClr val="tx1"/>
                          </a:solidFill>
                          <a:effectLst/>
                        </a:rPr>
                        <a:t>clustering</a:t>
                      </a:r>
                      <a:r>
                        <a:rPr lang="it-IT" sz="1600" u="none" strike="noStrike" dirty="0">
                          <a:solidFill>
                            <a:schemeClr val="tx1"/>
                          </a:solidFill>
                          <a:effectLst/>
                        </a:rPr>
                        <a:t>.</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extLst>
                  <a:ext uri="{0D108BD9-81ED-4DB2-BD59-A6C34878D82A}">
                    <a16:rowId xmlns:a16="http://schemas.microsoft.com/office/drawing/2014/main" val="3896030210"/>
                  </a:ext>
                </a:extLst>
              </a:tr>
              <a:tr h="547821">
                <a:tc>
                  <a:txBody>
                    <a:bodyPr/>
                    <a:lstStyle/>
                    <a:p>
                      <a:pPr algn="ctr" fontAlgn="ctr"/>
                      <a:r>
                        <a:rPr lang="it-IT" sz="1600" u="none" strike="noStrike">
                          <a:solidFill>
                            <a:schemeClr val="tx1"/>
                          </a:solidFill>
                          <a:effectLst/>
                        </a:rPr>
                        <a:t>It is relatively unstable than Non Hierarchical clustering.</a:t>
                      </a:r>
                      <a:endParaRPr lang="it-IT" sz="1600" b="0" i="0" u="none" strike="noStrike">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 </a:t>
                      </a:r>
                      <a:r>
                        <a:rPr lang="it-IT" sz="1600" u="none" strike="noStrike" dirty="0" err="1">
                          <a:solidFill>
                            <a:schemeClr val="tx1"/>
                          </a:solidFill>
                          <a:effectLst/>
                        </a:rPr>
                        <a:t>relatively</a:t>
                      </a:r>
                      <a:r>
                        <a:rPr lang="it-IT" sz="1600" u="none" strike="noStrike" dirty="0">
                          <a:solidFill>
                            <a:schemeClr val="tx1"/>
                          </a:solidFill>
                          <a:effectLst/>
                        </a:rPr>
                        <a:t> </a:t>
                      </a:r>
                      <a:r>
                        <a:rPr lang="it-IT" sz="1600" u="none" strike="noStrike" dirty="0" err="1">
                          <a:solidFill>
                            <a:schemeClr val="tx1"/>
                          </a:solidFill>
                          <a:effectLst/>
                        </a:rPr>
                        <a:t>stable</a:t>
                      </a:r>
                      <a:r>
                        <a:rPr lang="it-IT" sz="1600" u="none" strike="noStrike" dirty="0">
                          <a:solidFill>
                            <a:schemeClr val="tx1"/>
                          </a:solidFill>
                          <a:effectLst/>
                        </a:rPr>
                        <a:t> </a:t>
                      </a:r>
                      <a:r>
                        <a:rPr lang="it-IT" sz="1600" u="none" strike="noStrike" dirty="0" err="1">
                          <a:solidFill>
                            <a:schemeClr val="tx1"/>
                          </a:solidFill>
                          <a:effectLst/>
                        </a:rPr>
                        <a:t>technique</a:t>
                      </a:r>
                      <a:r>
                        <a:rPr lang="it-IT" sz="1600" u="none" strike="noStrike" dirty="0">
                          <a:solidFill>
                            <a:schemeClr val="tx1"/>
                          </a:solidFill>
                          <a:effectLst/>
                        </a:rPr>
                        <a:t>.</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98639781"/>
                  </a:ext>
                </a:extLst>
              </a:tr>
            </a:tbl>
          </a:graphicData>
        </a:graphic>
      </p:graphicFrame>
    </p:spTree>
    <p:extLst>
      <p:ext uri="{BB962C8B-B14F-4D97-AF65-F5344CB8AC3E}">
        <p14:creationId xmlns:p14="http://schemas.microsoft.com/office/powerpoint/2010/main" val="427732553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The nature of multivariate data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1832152"/>
            <a:ext cx="6574112" cy="3193695"/>
          </a:xfrm>
        </p:spPr>
        <p:txBody>
          <a:bodyPr anchor="ctr">
            <a:normAutofit/>
          </a:bodyPr>
          <a:lstStyle/>
          <a:p>
            <a:pPr>
              <a:buFont typeface="Font di sistema regolare"/>
              <a:buChar char="→"/>
            </a:pPr>
            <a:r>
              <a:rPr lang="en-US" dirty="0"/>
              <a:t>Much of the data examined is observational rather than collected from designed experiments.</a:t>
            </a:r>
          </a:p>
          <a:p>
            <a:pPr>
              <a:buFont typeface="Font di sistema regolare"/>
              <a:buChar char="→"/>
            </a:pPr>
            <a:r>
              <a:rPr lang="en-US" dirty="0"/>
              <a:t>Multivariate data consist of individual measurements that are acquired as a function of more than two variables, for example, kinetics measured at many wavelengths and as a function of temperature, or as a function of pH, or as a function of initial concentrations, and so forth, of the reacting solutions.</a:t>
            </a:r>
          </a:p>
          <a:p>
            <a:pPr marL="0" indent="0">
              <a:buNone/>
            </a:pPr>
            <a:r>
              <a:rPr lang="en-US" dirty="0">
                <a:solidFill>
                  <a:srgbClr val="92D050"/>
                </a:solidFill>
              </a:rPr>
              <a:t> </a:t>
            </a:r>
            <a:r>
              <a:rPr lang="en-US" sz="1800" dirty="0">
                <a:solidFill>
                  <a:srgbClr val="92D050"/>
                </a:solidFill>
              </a:rPr>
              <a:t>From: Comprehensive Chemometrics, 2009</a:t>
            </a:r>
          </a:p>
        </p:txBody>
      </p:sp>
    </p:spTree>
    <p:extLst>
      <p:ext uri="{BB962C8B-B14F-4D97-AF65-F5344CB8AC3E}">
        <p14:creationId xmlns:p14="http://schemas.microsoft.com/office/powerpoint/2010/main" val="312790571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multivariate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1894734"/>
            <a:ext cx="6574112" cy="3068532"/>
          </a:xfrm>
        </p:spPr>
        <p:txBody>
          <a:bodyPr anchor="ctr">
            <a:normAutofit/>
          </a:bodyPr>
          <a:lstStyle/>
          <a:p>
            <a:pPr marL="0" indent="0">
              <a:buNone/>
            </a:pPr>
            <a:r>
              <a:rPr lang="en-US" dirty="0"/>
              <a:t>The multivariate problem can be approached in (at least) two ways:</a:t>
            </a:r>
          </a:p>
          <a:p>
            <a:pPr marL="0" indent="0">
              <a:buNone/>
            </a:pPr>
            <a:endParaRPr lang="en-US" dirty="0"/>
          </a:p>
          <a:p>
            <a:pPr>
              <a:buFont typeface="Font di sistema regolare"/>
              <a:buChar char="→"/>
            </a:pPr>
            <a:r>
              <a:rPr lang="en-US" dirty="0"/>
              <a:t>The first group of problems relates to </a:t>
            </a:r>
            <a:r>
              <a:rPr lang="en-US" dirty="0">
                <a:solidFill>
                  <a:srgbClr val="92D050"/>
                </a:solidFill>
              </a:rPr>
              <a:t>classification</a:t>
            </a:r>
            <a:r>
              <a:rPr lang="en-US" dirty="0"/>
              <a:t>, where attention is focused on individuals who are more alike.</a:t>
            </a:r>
          </a:p>
          <a:p>
            <a:pPr>
              <a:buFont typeface="Font di sistema regolare"/>
              <a:buChar char="→"/>
            </a:pPr>
            <a:r>
              <a:rPr lang="en-US" dirty="0"/>
              <a:t>The other group of problems concerns </a:t>
            </a:r>
            <a:r>
              <a:rPr lang="en-US" dirty="0">
                <a:solidFill>
                  <a:srgbClr val="92D050"/>
                </a:solidFill>
              </a:rPr>
              <a:t>inter-relationships </a:t>
            </a:r>
            <a:r>
              <a:rPr lang="en-US" dirty="0"/>
              <a:t>between variables.</a:t>
            </a:r>
          </a:p>
        </p:txBody>
      </p:sp>
    </p:spTree>
    <p:extLst>
      <p:ext uri="{BB962C8B-B14F-4D97-AF65-F5344CB8AC3E}">
        <p14:creationId xmlns:p14="http://schemas.microsoft.com/office/powerpoint/2010/main" val="116629440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common goals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a:buFont typeface="Font di sistema regolare"/>
              <a:buChar char="→"/>
            </a:pPr>
            <a:r>
              <a:rPr lang="en-GB" dirty="0"/>
              <a:t>Describe the p-dimensional distribution</a:t>
            </a:r>
          </a:p>
          <a:p>
            <a:pPr>
              <a:buFont typeface="Font di sistema regolare"/>
              <a:buChar char="→"/>
            </a:pPr>
            <a:r>
              <a:rPr lang="en-GB" dirty="0"/>
              <a:t>Reduce the number of variables without losing significant information</a:t>
            </a:r>
          </a:p>
          <a:p>
            <a:pPr>
              <a:buFont typeface="Font di sistema regolare"/>
              <a:buChar char="→"/>
            </a:pPr>
            <a:r>
              <a:rPr lang="en-GB" dirty="0"/>
              <a:t>Investigate dependence between variables </a:t>
            </a:r>
          </a:p>
          <a:p>
            <a:pPr>
              <a:buFont typeface="Font di sistema regolare"/>
              <a:buChar char="→"/>
            </a:pPr>
            <a:r>
              <a:rPr lang="en-GB" dirty="0"/>
              <a:t>Statistical inference</a:t>
            </a:r>
          </a:p>
          <a:p>
            <a:pPr>
              <a:buFont typeface="Font di sistema regolare"/>
              <a:buChar char="→"/>
            </a:pPr>
            <a:r>
              <a:rPr lang="en-GB" dirty="0"/>
              <a:t>Clustering and Classification </a:t>
            </a:r>
          </a:p>
        </p:txBody>
      </p:sp>
    </p:spTree>
    <p:extLst>
      <p:ext uri="{BB962C8B-B14F-4D97-AF65-F5344CB8AC3E}">
        <p14:creationId xmlns:p14="http://schemas.microsoft.com/office/powerpoint/2010/main" val="95021239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t>Cluster analysis describes a class of techniques tasked with placing objects in groups, called clusters.</a:t>
            </a:r>
          </a:p>
          <a:p>
            <a:pPr marL="0" indent="0">
              <a:buNone/>
            </a:pPr>
            <a:r>
              <a:rPr lang="en-GB" dirty="0">
                <a:solidFill>
                  <a:srgbClr val="92D050"/>
                </a:solidFill>
              </a:rPr>
              <a:t>Dissimilarities</a:t>
            </a:r>
            <a:r>
              <a:rPr lang="en-GB" dirty="0"/>
              <a:t> between objects within these groups should be smaller than those between groups. The definition of a cluster varies, and different cluster analysis techniques may approach the problem very differently.</a:t>
            </a:r>
          </a:p>
          <a:p>
            <a:pPr marL="0" indent="0">
              <a:buNone/>
            </a:pPr>
            <a:r>
              <a:rPr lang="en-GB" dirty="0"/>
              <a:t>Two widely-used approaches: </a:t>
            </a:r>
            <a:r>
              <a:rPr lang="en-GB" dirty="0">
                <a:solidFill>
                  <a:srgbClr val="92D050"/>
                </a:solidFill>
              </a:rPr>
              <a:t>hierarchical</a:t>
            </a:r>
            <a:r>
              <a:rPr lang="en-GB" dirty="0"/>
              <a:t> vs </a:t>
            </a:r>
            <a:r>
              <a:rPr lang="en-GB" dirty="0">
                <a:solidFill>
                  <a:srgbClr val="92D050"/>
                </a:solidFill>
              </a:rPr>
              <a:t>non-hierarchical</a:t>
            </a:r>
            <a:r>
              <a:rPr lang="en-GB" dirty="0"/>
              <a:t> cluster analysis</a:t>
            </a:r>
          </a:p>
        </p:txBody>
      </p:sp>
    </p:spTree>
    <p:extLst>
      <p:ext uri="{BB962C8B-B14F-4D97-AF65-F5344CB8AC3E}">
        <p14:creationId xmlns:p14="http://schemas.microsoft.com/office/powerpoint/2010/main" val="183819628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t>The dissimilarity matrix (also called distance matrix) describes pairwise distinction between </a:t>
            </a:r>
            <a:r>
              <a:rPr lang="en-GB" dirty="0">
                <a:solidFill>
                  <a:srgbClr val="92D050"/>
                </a:solidFill>
              </a:rPr>
              <a:t>M</a:t>
            </a:r>
            <a:r>
              <a:rPr lang="en-GB" dirty="0"/>
              <a:t> objects. It is a square symmetrical </a:t>
            </a:r>
            <a:r>
              <a:rPr lang="en-GB" dirty="0">
                <a:solidFill>
                  <a:srgbClr val="92D050"/>
                </a:solidFill>
              </a:rPr>
              <a:t>M</a:t>
            </a:r>
            <a:r>
              <a:rPr lang="en-GB" dirty="0"/>
              <a:t> x </a:t>
            </a:r>
            <a:r>
              <a:rPr lang="en-GB" dirty="0">
                <a:solidFill>
                  <a:srgbClr val="92D050"/>
                </a:solidFill>
              </a:rPr>
              <a:t>M</a:t>
            </a:r>
            <a:r>
              <a:rPr lang="en-GB" dirty="0"/>
              <a:t> matrix with the (ij)</a:t>
            </a:r>
            <a:r>
              <a:rPr lang="en-GB" baseline="30000" dirty="0"/>
              <a:t>th</a:t>
            </a:r>
            <a:r>
              <a:rPr lang="en-GB" dirty="0"/>
              <a:t> element equal to the value of a chosen measure of distinction between the (i)</a:t>
            </a:r>
            <a:r>
              <a:rPr lang="en-GB" baseline="30000" dirty="0"/>
              <a:t>th</a:t>
            </a:r>
            <a:r>
              <a:rPr lang="en-GB" dirty="0"/>
              <a:t> and the (j)</a:t>
            </a:r>
            <a:r>
              <a:rPr lang="en-GB" baseline="30000" dirty="0"/>
              <a:t>th</a:t>
            </a:r>
            <a:r>
              <a:rPr lang="en-GB" dirty="0"/>
              <a:t> object.</a:t>
            </a:r>
          </a:p>
        </p:txBody>
      </p:sp>
    </p:spTree>
    <p:extLst>
      <p:ext uri="{BB962C8B-B14F-4D97-AF65-F5344CB8AC3E}">
        <p14:creationId xmlns:p14="http://schemas.microsoft.com/office/powerpoint/2010/main" val="4284219654"/>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t>(Dis)similarity, distance, and dependence measures are powerful tools in determining ecological association and resemblance.</a:t>
            </a:r>
          </a:p>
          <a:p>
            <a:pPr>
              <a:buFont typeface="Font di sistema regolare"/>
              <a:buChar char="→"/>
            </a:pPr>
            <a:r>
              <a:rPr lang="en-GB" dirty="0"/>
              <a:t>Choosing an appropriate measure is essential as it will strongly affect how your data is treated during analysis and what kind of interpretations are meaningful. </a:t>
            </a:r>
          </a:p>
          <a:p>
            <a:pPr>
              <a:buFont typeface="Font di sistema regolare"/>
              <a:buChar char="→"/>
            </a:pPr>
            <a:r>
              <a:rPr lang="en-GB" dirty="0">
                <a:solidFill>
                  <a:srgbClr val="92D050"/>
                </a:solidFill>
              </a:rPr>
              <a:t>Non-metric dimensional scaling</a:t>
            </a:r>
            <a:r>
              <a:rPr lang="en-GB" dirty="0"/>
              <a:t>, </a:t>
            </a:r>
            <a:r>
              <a:rPr lang="en-GB" dirty="0">
                <a:solidFill>
                  <a:srgbClr val="92D050"/>
                </a:solidFill>
              </a:rPr>
              <a:t>principal coordinate analysis</a:t>
            </a:r>
            <a:r>
              <a:rPr lang="en-GB" dirty="0"/>
              <a:t>, and </a:t>
            </a:r>
            <a:r>
              <a:rPr lang="en-GB" dirty="0">
                <a:solidFill>
                  <a:srgbClr val="92D050"/>
                </a:solidFill>
              </a:rPr>
              <a:t>cluster analysis</a:t>
            </a:r>
            <a:r>
              <a:rPr lang="en-GB" dirty="0"/>
              <a:t> are examples of analyses that are strongly influenced by the choice of (dis)similarity measure used. </a:t>
            </a:r>
          </a:p>
        </p:txBody>
      </p:sp>
    </p:spTree>
    <p:extLst>
      <p:ext uri="{BB962C8B-B14F-4D97-AF65-F5344CB8AC3E}">
        <p14:creationId xmlns:p14="http://schemas.microsoft.com/office/powerpoint/2010/main" val="56681410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solidFill>
                  <a:srgbClr val="92D050"/>
                </a:solidFill>
              </a:rPr>
              <a:t>Key terminology</a:t>
            </a:r>
          </a:p>
          <a:p>
            <a:pPr>
              <a:lnSpc>
                <a:spcPct val="100000"/>
              </a:lnSpc>
              <a:buFont typeface="Font di sistema regolare"/>
              <a:buChar char="→"/>
            </a:pPr>
            <a:r>
              <a:rPr lang="en-GB" dirty="0"/>
              <a:t>Q mode analysis</a:t>
            </a:r>
          </a:p>
          <a:p>
            <a:pPr marL="0" indent="0">
              <a:lnSpc>
                <a:spcPct val="100000"/>
              </a:lnSpc>
              <a:buNone/>
            </a:pPr>
            <a:r>
              <a:rPr lang="en-GB" dirty="0"/>
              <a:t>Focuses on relationships between </a:t>
            </a:r>
            <a:r>
              <a:rPr lang="en-GB" dirty="0">
                <a:solidFill>
                  <a:srgbClr val="92D050"/>
                </a:solidFill>
              </a:rPr>
              <a:t>objects</a:t>
            </a:r>
            <a:r>
              <a:rPr lang="en-GB" dirty="0"/>
              <a:t>. </a:t>
            </a:r>
          </a:p>
          <a:p>
            <a:pPr>
              <a:lnSpc>
                <a:spcPct val="100000"/>
              </a:lnSpc>
              <a:buFont typeface="Font di sistema regolare"/>
              <a:buChar char="→"/>
            </a:pPr>
            <a:r>
              <a:rPr lang="en-GB" dirty="0"/>
              <a:t>R mode analysis	</a:t>
            </a:r>
          </a:p>
          <a:p>
            <a:pPr marL="0" indent="0">
              <a:lnSpc>
                <a:spcPct val="100000"/>
              </a:lnSpc>
              <a:buNone/>
            </a:pPr>
            <a:r>
              <a:rPr lang="en-GB" dirty="0"/>
              <a:t>Focuses on relationships between </a:t>
            </a:r>
            <a:r>
              <a:rPr lang="en-GB" dirty="0">
                <a:solidFill>
                  <a:srgbClr val="92D050"/>
                </a:solidFill>
              </a:rPr>
              <a:t>variables</a:t>
            </a:r>
            <a:r>
              <a:rPr lang="en-GB" dirty="0"/>
              <a:t>.</a:t>
            </a:r>
          </a:p>
          <a:p>
            <a:pPr>
              <a:lnSpc>
                <a:spcPct val="100000"/>
              </a:lnSpc>
              <a:buFont typeface="Font di sistema regolare"/>
              <a:buChar char="→"/>
            </a:pPr>
            <a:r>
              <a:rPr lang="en-GB" dirty="0"/>
              <a:t>Euclidean space</a:t>
            </a:r>
          </a:p>
          <a:p>
            <a:pPr marL="0" indent="0">
              <a:lnSpc>
                <a:spcPct val="100000"/>
              </a:lnSpc>
              <a:buNone/>
            </a:pPr>
            <a:r>
              <a:rPr lang="en-GB" dirty="0"/>
              <a:t>Sometimes called metric space, Euclidean spaces have axes which are quantitative and may be used for standard measurement. In other words, distances between points in Euclidean space are literal distances and are directly interpretable.</a:t>
            </a:r>
          </a:p>
        </p:txBody>
      </p:sp>
    </p:spTree>
    <p:extLst>
      <p:ext uri="{BB962C8B-B14F-4D97-AF65-F5344CB8AC3E}">
        <p14:creationId xmlns:p14="http://schemas.microsoft.com/office/powerpoint/2010/main" val="2669763536"/>
      </p:ext>
    </p:extLst>
  </p:cSld>
  <p:clrMapOvr>
    <a:overrideClrMapping bg1="dk1" tx1="lt1" bg2="dk2" tx2="lt2" accent1="accent1" accent2="accent2" accent3="accent3" accent4="accent4" accent5="accent5" accent6="accent6" hlink="hlink" folHlink="folHlink"/>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ntegrale">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TotalTime>
  <Words>1853</Words>
  <Application>Microsoft Macintosh PowerPoint</Application>
  <PresentationFormat>Widescreen</PresentationFormat>
  <Paragraphs>136</Paragraphs>
  <Slides>21</Slides>
  <Notes>21</Notes>
  <HiddenSlides>0</HiddenSlides>
  <MMClips>0</MMClips>
  <ScaleCrop>false</ScaleCrop>
  <HeadingPairs>
    <vt:vector size="6" baseType="variant">
      <vt:variant>
        <vt:lpstr>Caratteri utilizzati</vt:lpstr>
      </vt:variant>
      <vt:variant>
        <vt:i4>8</vt:i4>
      </vt:variant>
      <vt:variant>
        <vt:lpstr>Tema</vt:lpstr>
      </vt:variant>
      <vt:variant>
        <vt:i4>2</vt:i4>
      </vt:variant>
      <vt:variant>
        <vt:lpstr>Titoli diapositive</vt:lpstr>
      </vt:variant>
      <vt:variant>
        <vt:i4>21</vt:i4>
      </vt:variant>
    </vt:vector>
  </HeadingPairs>
  <TitlesOfParts>
    <vt:vector size="31" baseType="lpstr">
      <vt:lpstr>Arial</vt:lpstr>
      <vt:lpstr>Calibri</vt:lpstr>
      <vt:lpstr>Calibri Light</vt:lpstr>
      <vt:lpstr>Font di sistema regolare</vt:lpstr>
      <vt:lpstr>Times New Roman</vt:lpstr>
      <vt:lpstr>Tw Cen MT</vt:lpstr>
      <vt:lpstr>Tw Cen MT Condensed</vt:lpstr>
      <vt:lpstr>Wingdings 3</vt:lpstr>
      <vt:lpstr>Tema di Office</vt:lpstr>
      <vt:lpstr>Integrale</vt:lpstr>
      <vt:lpstr>Data analysis with R Bruno Bellisario, Phd</vt:lpstr>
      <vt:lpstr>multivariate analysis</vt:lpstr>
      <vt:lpstr>The nature of multivariate data</vt:lpstr>
      <vt:lpstr>multivariate analysis</vt:lpstr>
      <vt:lpstr>common goals</vt:lpstr>
      <vt:lpstr>cluster analysis</vt:lpstr>
      <vt:lpstr>Dissimilarity matrix</vt:lpstr>
      <vt:lpstr>Dissimilarity matrix</vt:lpstr>
      <vt:lpstr>Dissimilarity matrix</vt:lpstr>
      <vt:lpstr>Dissimilarity matrix</vt:lpstr>
      <vt:lpstr>Dissimilarity matrix</vt:lpstr>
      <vt:lpstr>Dissimilarity matrix</vt:lpstr>
      <vt:lpstr>Dissimilarity matrix</vt:lpstr>
      <vt:lpstr>hierarchical cluster analysis</vt:lpstr>
      <vt:lpstr>hierarchical cluster analysis</vt:lpstr>
      <vt:lpstr>hierarchical cluster analysis</vt:lpstr>
      <vt:lpstr>hierarchical cluster analysis</vt:lpstr>
      <vt:lpstr>non-hierarchical cluster analysis</vt:lpstr>
      <vt:lpstr>non-hierarchical cluster analysis</vt:lpstr>
      <vt:lpstr>non-hierarchical cluster analysis</vt:lpstr>
      <vt:lpstr>hierarchical vs. non-hierarchical clustering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with R Bruno Bellisario, Phd</dc:title>
  <dc:creator>bruno bellisario</dc:creator>
  <cp:lastModifiedBy>bruno bellisario</cp:lastModifiedBy>
  <cp:revision>6</cp:revision>
  <dcterms:created xsi:type="dcterms:W3CDTF">2021-05-15T15:20:46Z</dcterms:created>
  <dcterms:modified xsi:type="dcterms:W3CDTF">2021-05-31T15:40:37Z</dcterms:modified>
</cp:coreProperties>
</file>

<file path=docProps/thumbnail.jpeg>
</file>